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omments/modernComment_102_0.xml" ContentType="application/vnd.ms-powerpoint.comments+xml"/>
  <Override PartName="/ppt/comments/modernComment_104_0.xml" ContentType="application/vnd.ms-powerpoint.comments+xml"/>
  <Override PartName="/ppt/comments/modernComment_105_0.xml" ContentType="application/vnd.ms-powerpoint.comments+xml"/>
  <Override PartName="/ppt/comments/modernComment_10A_0.xml" ContentType="application/vnd.ms-powerpoint.comments+xml"/>
  <Override PartName="/ppt/comments/modernComment_10D_0.xml" ContentType="application/vnd.ms-powerpoint.comments+xml"/>
  <Override PartName="/ppt/comments/modernComment_10E_0.xml" ContentType="application/vnd.ms-powerpoint.comments+xml"/>
  <Override PartName="/ppt/comments/modernComment_112_0.xml" ContentType="application/vnd.ms-powerpoint.comments+xml"/>
  <Override PartName="/ppt/comments/modernComment_113_0.xml" ContentType="application/vnd.ms-powerpoint.comments+xml"/>
  <Override PartName="/ppt/comments/modernComment_114_0.xml" ContentType="application/vnd.ms-powerpoint.comments+xml"/>
  <Override PartName="/ppt/comments/modernComment_115_0.xml" ContentType="application/vnd.ms-powerpoint.comments+xml"/>
  <Override PartName="/ppt/comments/modernComment_118_0.xml" ContentType="application/vnd.ms-powerpoint.comments+xml"/>
  <Override PartName="/ppt/comments/modernComment_121_0.xml" ContentType="application/vnd.ms-powerpoint.comments+xml"/>
  <Override PartName="/ppt/comments/modernComment_122_0.xml" ContentType="application/vnd.ms-powerpoint.comments+xml"/>
  <Override PartName="/ppt/comments/modernComment_12F_0.xml" ContentType="application/vnd.ms-powerpoint.comments+xml"/>
  <Override PartName="/ppt/comments/modernComment_130_0.xml" ContentType="application/vnd.ms-powerpoint.comments+xml"/>
  <Override PartName="/ppt/comments/modernComment_135_0.xml" ContentType="application/vnd.ms-powerpoint.comments+xml"/>
  <Override PartName="/ppt/comments/modernComment_136_0.xml" ContentType="application/vnd.ms-powerpoint.comments+xml"/>
  <Override PartName="/ppt/comments/modernComment_137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9144000" cy="6858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BAA3C3-7923-8BDF-7589-ED34672CCD49}" name="Ricardo Cruz" initials="RC" userId="S::ricardo.cruz29@ua.pt::90c7527a-5ec6-4417-921e-32d064f33be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76"/>
    <p:restoredTop sz="97179"/>
  </p:normalViewPr>
  <p:slideViewPr>
    <p:cSldViewPr>
      <p:cViewPr varScale="1">
        <p:scale>
          <a:sx n="148" d="100"/>
          <a:sy n="148" d="100"/>
        </p:scale>
        <p:origin x="184" y="6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422AE6-137C-0443-BCF3-077AD595F733}" authorId="{BFBAA3C3-7923-8BDF-7589-ED34672CCD49}" created="2022-10-03T10:12:59.110">
    <pc:sldMkLst xmlns:pc="http://schemas.microsoft.com/office/powerpoint/2013/main/command">
      <pc:docMk/>
      <pc:sldMk cId="0" sldId="258"/>
    </pc:sldMkLst>
    <p188:txBody>
      <a:bodyPr/>
      <a:lstStyle/>
      <a:p>
        <a:r>
          <a:rPr lang="pt-PT"/>
          <a:t>É mais fácil perceber o signal inteiro com ruído, do que o signal incompleto, ou seja, é mais facil perceber a segunda imagem do que a primeira</a:t>
        </a:r>
      </a:p>
    </p188:txBody>
  </p188:cm>
</p188:cmLst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A70B3A-B147-1049-9A71-158071D88529}" authorId="{BFBAA3C3-7923-8BDF-7589-ED34672CCD49}" created="2022-10-03T10:13:13.987">
    <pc:sldMkLst xmlns:pc="http://schemas.microsoft.com/office/powerpoint/2013/main/command">
      <pc:docMk/>
      <pc:sldMk cId="0" sldId="260"/>
    </pc:sldMkLst>
    <p188:txBody>
      <a:bodyPr/>
      <a:lstStyle/>
      <a:p>
        <a:r>
          <a:rPr lang="pt-PT"/>
          <a:t>Mostra como representações diferetnes podem beneficiar e facilitar o trabalho humano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552FAB-5E5D-0143-9D6A-D6ED0B9734A7}" authorId="{BFBAA3C3-7923-8BDF-7589-ED34672CCD49}" created="2022-10-03T10:13:45.762">
    <pc:sldMkLst xmlns:pc="http://schemas.microsoft.com/office/powerpoint/2013/main/command">
      <pc:docMk/>
      <pc:sldMk cId="0" sldId="261"/>
    </pc:sldMkLst>
    <p188:replyLst>
      <p188:reply id="{3A61155A-6923-E44B-B89D-010F66B12ABF}" authorId="{BFBAA3C3-7923-8BDF-7589-ED34672CCD49}" created="2022-10-03T10:14:16.620">
        <p188:txBody>
          <a:bodyPr/>
          <a:lstStyle/>
          <a:p>
            <a:r>
              <a:rPr lang="pt-PT"/>
              <a:t>Nestes diferentes gráficos, conseguimos perceber que para os mesmos valores gerais, o dataset em si pode representar coisas completamente distintas que têm de ser analizadas ao pormenor</a:t>
            </a:r>
          </a:p>
        </p188:txBody>
      </p188:reply>
      <p188:reply id="{7249FF41-4452-7243-A4CE-25692DA816E8}" authorId="{BFBAA3C3-7923-8BDF-7589-ED34672CCD49}" created="2022-10-03T10:14:55.199">
        <p188:txBody>
          <a:bodyPr/>
          <a:lstStyle/>
          <a:p>
            <a:r>
              <a:rPr lang="pt-PT"/>
              <a:t>4 gráifico, houve provavelmente um dado “estragado” que tem de ser verificado</a:t>
            </a:r>
          </a:p>
        </p188:txBody>
      </p188:reply>
      <p188:reply id="{641663F7-2606-3C4C-865D-66B6026E6354}" authorId="{BFBAA3C3-7923-8BDF-7589-ED34672CCD49}" created="2022-10-03T10:15:14.994">
        <p188:txBody>
          <a:bodyPr/>
          <a:lstStyle/>
          <a:p>
            <a:r>
              <a:rPr lang="pt-PT"/>
              <a:t>3 gráfico, tem convergência horizontal mas teve um dado disruptivo que tem de ser analisado</a:t>
            </a:r>
          </a:p>
        </p188:txBody>
      </p188:reply>
      <p188:reply id="{74761C61-B8B2-D447-B510-CE139986A98B}" authorId="{BFBAA3C3-7923-8BDF-7589-ED34672CCD49}" created="2022-10-03T10:15:42.266">
        <p188:txBody>
          <a:bodyPr/>
          <a:lstStyle/>
          <a:p>
            <a:r>
              <a:rPr lang="pt-PT"/>
              <a:t>2 gráfico, nunca pode ser representado por aquela reta, assim como os anteriores, uma vez que está a existir divergências muito grandes</a:t>
            </a:r>
          </a:p>
        </p188:txBody>
      </p188:reply>
      <p188:reply id="{AC49EC2C-D06F-ED44-92F3-89FE6F74D604}" authorId="{BFBAA3C3-7923-8BDF-7589-ED34672CCD49}" created="2022-10-03T10:16:19.392">
        <p188:txBody>
          <a:bodyPr/>
          <a:lstStyle/>
          <a:p>
            <a:r>
              <a:rPr lang="pt-PT"/>
              <a:t>1 gráfico, pode ser representado pela linha, no entanto, possuí algum ruido que faz com que os pontos não estejam em tangência com a correlação da reta</a:t>
            </a:r>
          </a:p>
        </p188:txBody>
      </p188:reply>
    </p188:replyLst>
    <p188:txBody>
      <a:bodyPr/>
      <a:lstStyle/>
      <a:p>
        <a:r>
          <a:rPr lang="pt-PT"/>
          <a:t>Exemplo prático, com dados simulados, que mostra que não nos podemos guiar apenas pelos valores medianos, e mais gerais. É importante ver todo o data set.</a:t>
        </a:r>
      </a:p>
    </p188:txBody>
  </p188:cm>
</p188:cmLst>
</file>

<file path=ppt/comments/modernComment_10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C3E71E-E0F2-3545-984A-625B4D2A2CFE}" authorId="{BFBAA3C3-7923-8BDF-7589-ED34672CCD49}" created="2022-10-03T09:46:26.306">
    <pc:sldMkLst xmlns:pc="http://schemas.microsoft.com/office/powerpoint/2013/main/command">
      <pc:docMk/>
      <pc:sldMk cId="0" sldId="266"/>
    </pc:sldMkLst>
    <p188:txBody>
      <a:bodyPr/>
      <a:lstStyle/>
      <a:p>
        <a:r>
          <a:rPr lang="pt-PT"/>
          <a:t>Intelligence Amplification Vs Artificial Intelligence 
Intelligente amplification é fornecer ferramentas tecnológicas que amplifiguem a inteligência e facilitem o trabalho humano ( Visualização de Informação)
Artificial Intelligence - Através da sua própria inteligência, faz a analise
</a:t>
        </a:r>
      </a:p>
    </p188:txBody>
  </p188:cm>
</p188:cmLst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B1FB06-A067-9E4D-8B99-EF044770EC67}" authorId="{BFBAA3C3-7923-8BDF-7589-ED34672CCD49}" created="2022-10-03T09:46:59.771">
    <pc:sldMkLst xmlns:pc="http://schemas.microsoft.com/office/powerpoint/2013/main/command">
      <pc:docMk/>
      <pc:sldMk cId="0" sldId="269"/>
    </pc:sldMkLst>
    <p188:replyLst>
      <p188:reply id="{47FA1EF1-5011-AB4E-AEA7-6E81F536399D}" authorId="{BFBAA3C3-7923-8BDF-7589-ED34672CCD49}" created="2022-10-03T09:50:20.064">
        <p188:txBody>
          <a:bodyPr/>
          <a:lstStyle/>
          <a:p>
            <a:r>
              <a:rPr lang="pt-PT"/>
              <a:t>Muitos modelos de análise de dados são considerados Human In the Loop, ou seja, um modelo que requer interação humana. Este é um exemplo disso
</a:t>
            </a:r>
          </a:p>
        </p188:txBody>
      </p188:reply>
    </p188:replyLst>
    <p188:txBody>
      <a:bodyPr/>
      <a:lstStyle/>
      <a:p>
        <a:r>
          <a:rPr lang="pt-PT"/>
          <a:t>Existem dados simulados, nem todos os dados são reais. 
</a:t>
        </a:r>
      </a:p>
    </p188:txBody>
  </p188:cm>
</p188:cmLst>
</file>

<file path=ppt/comments/modernComment_10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65F5D4-F684-6248-A931-5C4E4147E173}" authorId="{BFBAA3C3-7923-8BDF-7589-ED34672CCD49}" created="2022-10-03T09:51:28.449">
    <pc:sldMkLst xmlns:pc="http://schemas.microsoft.com/office/powerpoint/2013/main/command">
      <pc:docMk/>
      <pc:sldMk cId="0" sldId="270"/>
    </pc:sldMkLst>
    <p188:txBody>
      <a:bodyPr/>
      <a:lstStyle/>
      <a:p>
        <a:r>
          <a:rPr lang="pt-PT"/>
          <a:t>Áreas distintas
Visual Data mining - Tecnicas de interação e visualização que permitem às pessoas explorar dados (Interativo)
Visualization - É algo mais estático, como mostrar imagens, etc</a:t>
        </a:r>
      </a:p>
    </p188:txBody>
  </p188:cm>
</p188:cmLst>
</file>

<file path=ppt/comments/modernComment_11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B82CD7-9D3D-3743-9CCE-5636FC14659E}" authorId="{BFBAA3C3-7923-8BDF-7589-ED34672CCD49}" created="2022-10-03T09:54:00.899">
    <pc:sldMkLst xmlns:pc="http://schemas.microsoft.com/office/powerpoint/2013/main/command">
      <pc:docMk/>
      <pc:sldMk cId="0" sldId="274"/>
    </pc:sldMkLst>
    <p188:replyLst>
      <p188:reply id="{D6E39531-D399-5B4F-9570-2E2B707F1E5C}" authorId="{BFBAA3C3-7923-8BDF-7589-ED34672CCD49}" created="2022-10-03T09:55:48.671">
        <p188:txBody>
          <a:bodyPr/>
          <a:lstStyle/>
          <a:p>
            <a:r>
              <a:rPr lang="pt-PT"/>
              <a:t>Este campo que junta estas abordagens, visualização, automático e interação, ganhou força por causa do 9/11 da América</a:t>
            </a:r>
          </a:p>
        </p188:txBody>
      </p188:reply>
    </p188:replyLst>
    <p188:txBody>
      <a:bodyPr/>
      <a:lstStyle/>
      <a:p>
        <a:r>
          <a:rPr lang="pt-PT"/>
          <a:t>Tem a ver com visualização, e usa métodos de visualização, interação e automáticos.</a:t>
        </a:r>
      </a:p>
    </p188:txBody>
  </p188:cm>
</p188:cmLst>
</file>

<file path=ppt/comments/modernComment_11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B885B9B-D50E-FE4B-88EC-4459DAC6F38B}" authorId="{BFBAA3C3-7923-8BDF-7589-ED34672CCD49}" created="2022-10-03T09:57:10.780">
    <pc:sldMkLst xmlns:pc="http://schemas.microsoft.com/office/powerpoint/2013/main/command">
      <pc:docMk/>
      <pc:sldMk cId="0" sldId="275"/>
    </pc:sldMkLst>
    <p188:txBody>
      <a:bodyPr/>
      <a:lstStyle/>
      <a:p>
        <a:r>
          <a:rPr lang="pt-PT"/>
          <a:t>Mais recente, e está agora a ganhar muito poder. Significa a junção do Visual Analytics (que por si só junta já várias metodologias) com tecnologias imversivas. Com a imersão do utilizador, pode-se conseguir obter melhores dados</a:t>
        </a:r>
      </a:p>
    </p188:txBody>
  </p188:cm>
</p188:cmLst>
</file>

<file path=ppt/comments/modernComment_11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C4AF148-7176-A747-9BB4-7A1AFA9B8C9B}" authorId="{BFBAA3C3-7923-8BDF-7589-ED34672CCD49}" created="2022-10-03T09:58:36.112">
    <pc:sldMkLst xmlns:pc="http://schemas.microsoft.com/office/powerpoint/2013/main/command">
      <pc:docMk/>
      <pc:sldMk cId="0" sldId="276"/>
    </pc:sldMkLst>
    <p188:replyLst>
      <p188:reply id="{EDA2E10C-0DAA-734A-A680-8B78E6CD5255}" authorId="{BFBAA3C3-7923-8BDF-7589-ED34672CCD49}" created="2022-10-03T10:00:16.411">
        <p188:txBody>
          <a:bodyPr/>
          <a:lstStyle/>
          <a:p>
            <a:r>
              <a:rPr lang="pt-PT"/>
              <a:t>Como utilizo visualização para melhorar os modelos, como perceber e explicar como funciona  os modelos de machine learning. (Um dos grandes problemas do machine learning é a credibilidade atual que as pessoas lhe dão. Por exemplo, ser assitido totalmente por um médico automático). A visualização de informação pode ajudar neste caso. Melhora a aceitabilidade da sociedade</a:t>
            </a:r>
          </a:p>
        </p188:txBody>
      </p188:reply>
    </p188:replyLst>
    <p188:txBody>
      <a:bodyPr/>
      <a:lstStyle/>
      <a:p>
        <a:r>
          <a:rPr lang="pt-PT"/>
          <a:t>Relação entre Visualização e Machine Learning - Têm diferenças fundamentais, no entanto, são tecnologias complementares. </a:t>
        </a:r>
      </a:p>
    </p188:txBody>
  </p188:cm>
</p188:cmLst>
</file>

<file path=ppt/comments/modernComment_11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63FEEE-ED16-9D4A-9F85-E2AA39BD2D93}" authorId="{BFBAA3C3-7923-8BDF-7589-ED34672CCD49}" created="2022-10-03T10:02:06.681">
    <pc:sldMkLst xmlns:pc="http://schemas.microsoft.com/office/powerpoint/2013/main/command">
      <pc:docMk/>
      <pc:sldMk cId="0" sldId="277"/>
    </pc:sldMkLst>
    <p188:txBody>
      <a:bodyPr/>
      <a:lstStyle/>
      <a:p>
        <a:r>
          <a:rPr lang="pt-PT"/>
          <a:t>Ver esse vídeo, explica como é que os data scientistis da netflix utilizam a área de visualização de informação</a:t>
        </a:r>
      </a:p>
    </p188:txBody>
  </p188:cm>
</p188:cmLst>
</file>

<file path=ppt/comments/modernComment_11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39C031-8985-E444-9257-932D1D5E060A}" authorId="{BFBAA3C3-7923-8BDF-7589-ED34672CCD49}" created="2022-10-03T10:06:04.686">
    <pc:sldMkLst xmlns:pc="http://schemas.microsoft.com/office/powerpoint/2013/main/command">
      <pc:docMk/>
      <pc:sldMk cId="0" sldId="280"/>
    </pc:sldMkLst>
    <p188:txBody>
      <a:bodyPr/>
      <a:lstStyle/>
      <a:p>
        <a:r>
          <a:rPr lang="pt-PT"/>
          <a:t>Realização de gráficos começou antes de computadores, fazendo à mão. Quando se descobriu que no computador era possível fazê-lo, esta área explodiu</a:t>
        </a:r>
      </a:p>
    </p188:txBody>
  </p188:cm>
</p188:cmLst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5FF988-32E6-C640-908A-E683083D6A6F}" authorId="{BFBAA3C3-7923-8BDF-7589-ED34672CCD49}" created="2022-10-03T10:10:49.541">
    <pc:sldMkLst xmlns:pc="http://schemas.microsoft.com/office/powerpoint/2013/main/command">
      <pc:docMk/>
      <pc:sldMk cId="0" sldId="289"/>
    </pc:sldMkLst>
    <p188:txBody>
      <a:bodyPr/>
      <a:lstStyle/>
      <a:p>
        <a:r>
          <a:rPr lang="pt-PT"/>
          <a:t>Em praticamente todas as áreas cientificas, é utilizado a visualização de dados</a:t>
        </a:r>
      </a:p>
    </p188:txBody>
  </p188:cm>
</p188:cmLst>
</file>

<file path=ppt/comments/modernComment_12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95B34A-1131-2C4B-B512-F607C8A7CB6B}" authorId="{BFBAA3C3-7923-8BDF-7589-ED34672CCD49}" created="2022-10-03T10:12:11.525">
    <pc:sldMkLst xmlns:pc="http://schemas.microsoft.com/office/powerpoint/2013/main/command">
      <pc:docMk/>
      <pc:sldMk cId="0" sldId="290"/>
    </pc:sldMkLst>
    <p188:txBody>
      <a:bodyPr/>
      <a:lstStyle/>
      <a:p>
        <a:r>
          <a:rPr lang="pt-PT"/>
          <a:t>Criação de atlas para médicos aprenderem a anatomia do corpo humano</a:t>
        </a:r>
      </a:p>
    </p188:txBody>
  </p188:cm>
</p188:cmLst>
</file>

<file path=ppt/comments/modernComment_12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3600C7-7593-A946-9882-BF341C2518A8}" authorId="{BFBAA3C3-7923-8BDF-7589-ED34672CCD49}" created="2022-10-03T10:19:46.414">
    <pc:sldMkLst xmlns:pc="http://schemas.microsoft.com/office/powerpoint/2013/main/command">
      <pc:docMk/>
      <pc:sldMk cId="0" sldId="303"/>
    </pc:sldMkLst>
    <p188:replyLst>
      <p188:reply id="{5AB80E56-BFD2-7C49-A53C-27E65EAF3E13}" authorId="{BFBAA3C3-7923-8BDF-7589-ED34672CCD49}" created="2022-10-03T10:22:16.429">
        <p188:txBody>
          <a:bodyPr/>
          <a:lstStyle/>
          <a:p>
            <a:r>
              <a:rPr lang="pt-PT"/>
              <a:t>Temos dados (simulados ou medidos)
1ª etapa - Transformar os dados de forma a que estejam num formato que possam ser utilizados. Passo fundamental, os dados tem de estar limpos, organizados e com uma estrutura que facilite a sua utilização. Pré processamento e importante.
2ª estapa - Fazer o mapping, i.e, este meu atributo vai ser representado desta forma visualizmente.
3ª etapa - Gerar as visualizações através do mapeamento de atributos</a:t>
            </a:r>
          </a:p>
        </p188:txBody>
      </p188:reply>
    </p188:replyLst>
    <p188:txBody>
      <a:bodyPr/>
      <a:lstStyle/>
      <a:p>
        <a:r>
          <a:rPr lang="pt-PT"/>
          <a:t>modelo de referência da visualização cientifica. É semelhante ao modelo de visualização de Ifnromação</a:t>
        </a:r>
      </a:p>
    </p188:txBody>
  </p188:cm>
</p188:cmLst>
</file>

<file path=ppt/comments/modernComment_13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44347F-C8AD-8741-B197-C23B50A255E0}" authorId="{BFBAA3C3-7923-8BDF-7589-ED34672CCD49}" created="2022-10-03T10:22:33.681">
    <pc:sldMkLst xmlns:pc="http://schemas.microsoft.com/office/powerpoint/2013/main/command">
      <pc:docMk/>
      <pc:sldMk cId="0" sldId="304"/>
    </pc:sldMkLst>
    <p188:replyLst>
      <p188:reply id="{F4F77489-F283-E84C-882A-AD835D60B205}" authorId="{BFBAA3C3-7923-8BDF-7589-ED34672CCD49}" created="2022-10-03T10:24:30.392">
        <p188:txBody>
          <a:bodyPr/>
          <a:lstStyle/>
          <a:p>
            <a:r>
              <a:rPr lang="pt-PT"/>
              <a:t>Para representar o mesmo tipo de dados, podemos escolher diferentes técnicas de visualização</a:t>
            </a:r>
          </a:p>
        </p188:txBody>
      </p188:reply>
    </p188:replyLst>
    <p188:txBody>
      <a:bodyPr/>
      <a:lstStyle/>
      <a:p>
        <a:r>
          <a:rPr lang="pt-PT"/>
          <a:t>Exemplos do modelo anterior, onde foram feitos distintos mappings</a:t>
        </a:r>
      </a:p>
    </p188:txBody>
  </p188:cm>
</p188:cmLst>
</file>

<file path=ppt/comments/modernComment_13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77DDBF-F8B7-3E4E-BF82-A2B1755FFAB3}" authorId="{BFBAA3C3-7923-8BDF-7589-ED34672CCD49}" created="2022-10-03T10:25:00.009">
    <pc:sldMkLst xmlns:pc="http://schemas.microsoft.com/office/powerpoint/2013/main/command">
      <pc:docMk/>
      <pc:sldMk cId="0" sldId="309"/>
    </pc:sldMkLst>
    <p188:replyLst>
      <p188:reply id="{8AF031CC-C9DD-8F4D-A87A-C99A8BCC3D9F}" authorId="{BFBAA3C3-7923-8BDF-7589-ED34672CCD49}" created="2022-10-03T10:26:16.139">
        <p188:txBody>
          <a:bodyPr/>
          <a:lstStyle/>
          <a:p>
            <a:r>
              <a:rPr lang="pt-PT"/>
              <a:t>Possíveis perguntas que os utilizadores poderiam por. Ao pensar numa maneira para responder a estas perguntas, chegamos a uma soluação final</a:t>
            </a:r>
          </a:p>
        </p188:txBody>
      </p188:reply>
      <p188:reply id="{7A9A0A7B-DF96-284E-A532-B9836C933F42}" authorId="{BFBAA3C3-7923-8BDF-7589-ED34672CCD49}" created="2022-10-03T10:27:00.508">
        <p188:txBody>
          <a:bodyPr/>
          <a:lstStyle/>
          <a:p>
            <a:r>
              <a:rPr lang="pt-PT"/>
              <a:t>Exemplo, como é que descobriamos o valor máximo e minimo de temperaturas. Neste caso, como temos apenas 28 valores, é exequivel, no entanto, se tivessemos 1 milhao de valores, iria tomar muito tempo</a:t>
            </a:r>
          </a:p>
        </p188:txBody>
      </p188:reply>
    </p188:replyLst>
    <p188:txBody>
      <a:bodyPr/>
      <a:lstStyle/>
      <a:p>
        <a:r>
          <a:rPr lang="pt-PT"/>
          <a:t>Como é que se escolhe uma técnica de visualização - Tem a ver com o contexto, tipo de utilizadores e quem são os utilizadores</a:t>
        </a:r>
      </a:p>
    </p188:txBody>
  </p188:cm>
</p188:cmLst>
</file>

<file path=ppt/comments/modernComment_13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1B4A666-AA10-A542-AF96-0B2CD73B3537}" authorId="{BFBAA3C3-7923-8BDF-7589-ED34672CCD49}" created="2022-10-03T10:34:37.181">
    <pc:sldMkLst xmlns:pc="http://schemas.microsoft.com/office/powerpoint/2013/main/command">
      <pc:docMk/>
      <pc:sldMk cId="0" sldId="310"/>
    </pc:sldMkLst>
    <p188:replyLst>
      <p188:reply id="{E5F8BC4A-3B7E-B840-A4FC-EF860B0E99FD}" authorId="{BFBAA3C3-7923-8BDF-7589-ED34672CCD49}" created="2022-10-03T10:35:22.949">
        <p188:txBody>
          <a:bodyPr/>
          <a:lstStyle/>
          <a:p>
            <a:r>
              <a:rPr lang="pt-PT"/>
              <a:t>NO entanto, depende do que é preciso saber. Para perguntas diferentes, é comum ser necessário a representação através de vários gra´ficos</a:t>
            </a:r>
          </a:p>
        </p188:txBody>
      </p188:reply>
    </p188:replyLst>
    <p188:txBody>
      <a:bodyPr/>
      <a:lstStyle/>
      <a:p>
        <a:r>
          <a:rPr lang="pt-PT"/>
          <a:t>Histograma é o preferencial para este caso.</a:t>
        </a:r>
      </a:p>
    </p188:txBody>
  </p188:cm>
</p188:cmLst>
</file>

<file path=ppt/comments/modernComment_13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528993-89FD-8E40-9BDC-EB55BBC438FC}" authorId="{BFBAA3C3-7923-8BDF-7589-ED34672CCD49}" created="2022-10-03T10:37:31.383">
    <pc:sldMkLst xmlns:pc="http://schemas.microsoft.com/office/powerpoint/2013/main/command">
      <pc:docMk/>
      <pc:sldMk cId="0" sldId="311"/>
    </pc:sldMkLst>
    <p188:replyLst>
      <p188:reply id="{F9956A68-3874-0044-9534-BF20875BA0BA}" authorId="{BFBAA3C3-7923-8BDF-7589-ED34672CCD49}" created="2022-10-03T10:37:52.898">
        <p188:txBody>
          <a:bodyPr/>
          <a:lstStyle/>
          <a:p>
            <a:r>
              <a:rPr lang="pt-PT"/>
              <a:t>Aspeto cultural. A escolha das cores é muito importante. </a:t>
            </a:r>
          </a:p>
        </p188:txBody>
      </p188:reply>
      <p188:reply id="{EF29EEDF-57F4-4C4C-9E70-0C4E13F8170A}" authorId="{BFBAA3C3-7923-8BDF-7589-ED34672CCD49}" created="2022-10-03T10:39:36.645">
        <p188:txBody>
          <a:bodyPr/>
          <a:lstStyle/>
          <a:p>
            <a:r>
              <a:rPr lang="pt-PT"/>
              <a:t>A cor pode ajudar ou prejudicar, e há tbm pessoas que nao vêem a cor</a:t>
            </a:r>
          </a:p>
        </p188:txBody>
      </p188:reply>
    </p188:replyLst>
    <p188:txBody>
      <a:bodyPr/>
      <a:lstStyle/>
      <a:p>
        <a:r>
          <a:rPr lang="pt-PT"/>
          <a:t>Vermelho é assoaciado a cores quentes, azul a cores frias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64944" y="1552397"/>
            <a:ext cx="6214110" cy="1245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0473" y="1377687"/>
            <a:ext cx="5100955" cy="4707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58885" y="6454368"/>
            <a:ext cx="274320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dirty="0"/>
              <a:t>‹nº›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A_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www.interaction-design.org/literature/book/the-encyclopedia-of-human-computer-interaction-2nd-ed/data-visualization-for-human-percept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0D_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microsoft.com/office/2018/10/relationships/comments" Target="../comments/modernComment_10E_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microsoft.com/office/2018/10/relationships/comments" Target="../comments/modernComment_112_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visual-analytics.eu/faq/" TargetMode="External"/><Relationship Id="rId5" Type="http://schemas.openxmlformats.org/officeDocument/2006/relationships/hyperlink" Target="https://ils.unc.edu/courses/2017_fall/inls641_001/books/RD_Agenda_VisualAnalytics.pdf" TargetMode="Externa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microsoft.com/office/2018/10/relationships/comments" Target="../comments/modernComment_113_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ntiersin.org/articles/10.3389/frobt.2019.00082/fu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rops.dagstuhl.de/opus/volltexte/2012/3506/pdf/dagrep_v002_i002_p058_s12081.pdf" TargetMode="External"/><Relationship Id="rId2" Type="http://schemas.microsoft.com/office/2018/10/relationships/comments" Target="../comments/modernComment_114_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microsoft.com/office/2018/10/relationships/comments" Target="../comments/modernComment_115_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assroom.udacity.com/courses/ud404/lessons/9239573934/concepts/92387205290923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8_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William_Playfair" TargetMode="Externa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microsoft.com/office/2018/10/relationships/comments" Target="../comments/modernComment_102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1_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hyperlink" Target="https://www.nlm.nih.gov/research/visible/applications.html" TargetMode="External"/><Relationship Id="rId2" Type="http://schemas.microsoft.com/office/2018/10/relationships/comments" Target="../comments/modernComment_122_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lm.nih.gov/research/visible/visible_human.html" TargetMode="External"/><Relationship Id="rId5" Type="http://schemas.openxmlformats.org/officeDocument/2006/relationships/hyperlink" Target="http://www.voxel-man.de/3d-navigator/inner_organs/" TargetMode="External"/><Relationship Id="rId4" Type="http://schemas.openxmlformats.org/officeDocument/2006/relationships/hyperlink" Target="https://www.visiblebody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UOm6fxCJqI" TargetMode="External"/><Relationship Id="rId5" Type="http://schemas.openxmlformats.org/officeDocument/2006/relationships/hyperlink" Target="https://www.voxel-man.com/simulators/tempo/" TargetMode="External"/><Relationship Id="rId4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hyperlink" Target="https://www.youtube.com/watch?v=CB_vdW6K42o" TargetMode="External"/><Relationship Id="rId2" Type="http://schemas.openxmlformats.org/officeDocument/2006/relationships/hyperlink" Target="https://www.voxel-man.com/simulators/dent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m.nih.gov/research/visible/applications.html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lm.nih.gov/research/visible/visible_human.html" TargetMode="External"/><Relationship Id="rId2" Type="http://schemas.openxmlformats.org/officeDocument/2006/relationships/hyperlink" Target="https://www.mevislab.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hyperlink" Target="https://www.nlm.nih.gov/research/visible/application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hyperlink" Target="https://www.climate.gov/maps-data/primer/visualizing-climate-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kit.climate.gov/tools/climate-explorer" TargetMode="External"/><Relationship Id="rId4" Type="http://schemas.openxmlformats.org/officeDocument/2006/relationships/image" Target="../media/image5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ma.pt/pt/oclima/observatorio.secas/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tidesandcurrents.noaa.gov/sltrends/regionalcomparison.html?region=GNEATL" TargetMode="External"/><Relationship Id="rId4" Type="http://schemas.openxmlformats.org/officeDocument/2006/relationships/image" Target="../media/image5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9EFx7aQuhw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hyperlink" Target="https://ieeexplore.ieee.org/document/9604892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8419271" TargetMode="External"/><Relationship Id="rId5" Type="http://schemas.openxmlformats.org/officeDocument/2006/relationships/image" Target="../media/image60.jpg"/><Relationship Id="rId4" Type="http://schemas.openxmlformats.org/officeDocument/2006/relationships/hyperlink" Target="https://ieeexplore.ieee.org/document/8742198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sualgo.net/en" TargetMode="External"/><Relationship Id="rId4" Type="http://schemas.openxmlformats.org/officeDocument/2006/relationships/hyperlink" Target="https://algorithm-visualizer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hyperlink" Target="https://ieeexplore.ieee.org/document/880729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till.pub/2020/circuits/visualizing-weights/" TargetMode="External"/><Relationship Id="rId4" Type="http://schemas.openxmlformats.org/officeDocument/2006/relationships/image" Target="../media/image64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11" Type="http://schemas.openxmlformats.org/officeDocument/2006/relationships/image" Target="../media/image74.jpg"/><Relationship Id="rId5" Type="http://schemas.openxmlformats.org/officeDocument/2006/relationships/image" Target="../media/image68.jpg"/><Relationship Id="rId10" Type="http://schemas.openxmlformats.org/officeDocument/2006/relationships/image" Target="../media/image73.jpg"/><Relationship Id="rId4" Type="http://schemas.openxmlformats.org/officeDocument/2006/relationships/image" Target="../media/image67.png"/><Relationship Id="rId9" Type="http://schemas.openxmlformats.org/officeDocument/2006/relationships/image" Target="../media/image72.jpg"/></Relationships>
</file>

<file path=ppt/slides/_rels/slide4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F_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hyperlink" Target="http://www.ipo.gov.uk/informatic-recycleseparate.pdf" TargetMode="External"/><Relationship Id="rId2" Type="http://schemas.microsoft.com/office/2018/10/relationships/comments" Target="../comments/modernComment_130_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microsoft.com/office/2018/10/relationships/comments" Target="../comments/modernComment_104_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watch?v=8EMW7io4rSI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youtube.com/watch?v=jbkSRLYSoj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5_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microsoft.com/office/2018/10/relationships/comments" Target="../comments/modernComment_136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91.jpg"/><Relationship Id="rId7" Type="http://schemas.openxmlformats.org/officeDocument/2006/relationships/hyperlink" Target="https://www.color-blindness.com/coblis-color-blindness-simulator/" TargetMode="External"/><Relationship Id="rId2" Type="http://schemas.microsoft.com/office/2018/10/relationships/comments" Target="../comments/modernComment_137_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jpg"/><Relationship Id="rId7" Type="http://schemas.openxmlformats.org/officeDocument/2006/relationships/hyperlink" Target="http://www.portugal-migration.info/" TargetMode="External"/><Relationship Id="rId12" Type="http://schemas.openxmlformats.org/officeDocument/2006/relationships/image" Target="../media/image104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11" Type="http://schemas.openxmlformats.org/officeDocument/2006/relationships/image" Target="../media/image103.jpg"/><Relationship Id="rId5" Type="http://schemas.openxmlformats.org/officeDocument/2006/relationships/image" Target="../media/image98.jp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jpg"/><Relationship Id="rId5" Type="http://schemas.openxmlformats.org/officeDocument/2006/relationships/image" Target="../media/image111.png"/><Relationship Id="rId10" Type="http://schemas.openxmlformats.org/officeDocument/2006/relationships/image" Target="../media/image116.jpg"/><Relationship Id="rId4" Type="http://schemas.openxmlformats.org/officeDocument/2006/relationships/image" Target="../media/image110.png"/><Relationship Id="rId9" Type="http://schemas.openxmlformats.org/officeDocument/2006/relationships/image" Target="../media/image1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5_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h.yorku.ca/SCS/Gallery/milestone/milestone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8455" marR="5080" indent="-32639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An Introduction</a:t>
            </a:r>
            <a:r>
              <a:rPr sz="4000" spc="10" dirty="0"/>
              <a:t> </a:t>
            </a:r>
            <a:r>
              <a:rPr sz="4000" spc="-5" dirty="0"/>
              <a:t>to Data</a:t>
            </a:r>
            <a:r>
              <a:rPr sz="4000" spc="5" dirty="0"/>
              <a:t> </a:t>
            </a:r>
            <a:r>
              <a:rPr sz="4000" spc="-5" dirty="0"/>
              <a:t>and </a:t>
            </a:r>
            <a:r>
              <a:rPr sz="4000" spc="-1095" dirty="0"/>
              <a:t> </a:t>
            </a:r>
            <a:r>
              <a:rPr sz="4000" spc="-5" dirty="0"/>
              <a:t>Information</a:t>
            </a:r>
            <a:r>
              <a:rPr sz="4000" spc="15" dirty="0"/>
              <a:t> </a:t>
            </a:r>
            <a:r>
              <a:rPr sz="4000" spc="-5" dirty="0"/>
              <a:t>Visualization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37540" y="6310071"/>
            <a:ext cx="4687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Beatriz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Sousa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Santos,</a:t>
            </a:r>
            <a:r>
              <a:rPr sz="1600" b="1" spc="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University</a:t>
            </a:r>
            <a:r>
              <a:rPr sz="1600" b="1" spc="4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of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Aveiro,</a:t>
            </a:r>
            <a:r>
              <a:rPr sz="1600" b="1" spc="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2022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11" y="260604"/>
            <a:ext cx="658368" cy="725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3594" y="438150"/>
            <a:ext cx="2367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777777"/>
                </a:solidFill>
                <a:latin typeface="Arial"/>
                <a:cs typeface="Arial"/>
              </a:rPr>
              <a:t>Universidade </a:t>
            </a:r>
            <a:r>
              <a:rPr sz="1200" b="1" dirty="0">
                <a:solidFill>
                  <a:srgbClr val="777777"/>
                </a:solidFill>
                <a:latin typeface="Arial"/>
                <a:cs typeface="Arial"/>
              </a:rPr>
              <a:t>de </a:t>
            </a:r>
            <a:r>
              <a:rPr sz="1200" b="1" spc="-20" dirty="0">
                <a:solidFill>
                  <a:srgbClr val="777777"/>
                </a:solidFill>
                <a:latin typeface="Arial"/>
                <a:cs typeface="Arial"/>
              </a:rPr>
              <a:t>Aveiro </a:t>
            </a:r>
            <a:r>
              <a:rPr sz="1200" b="1" spc="-15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777777"/>
                </a:solidFill>
                <a:latin typeface="Arial"/>
                <a:cs typeface="Arial"/>
              </a:rPr>
              <a:t>Departamento </a:t>
            </a:r>
            <a:r>
              <a:rPr sz="1200" b="1" dirty="0">
                <a:solidFill>
                  <a:srgbClr val="777777"/>
                </a:solidFill>
                <a:latin typeface="Arial"/>
                <a:cs typeface="Arial"/>
              </a:rPr>
              <a:t>de Electrónica, </a:t>
            </a:r>
            <a:r>
              <a:rPr sz="1200" b="1" spc="5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777777"/>
                </a:solidFill>
                <a:latin typeface="Arial"/>
                <a:cs typeface="Arial"/>
              </a:rPr>
              <a:t>Telecomunicações</a:t>
            </a:r>
            <a:r>
              <a:rPr sz="1200" b="1" spc="-40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777777"/>
                </a:solidFill>
                <a:latin typeface="Arial"/>
                <a:cs typeface="Arial"/>
              </a:rPr>
              <a:t>e</a:t>
            </a:r>
            <a:r>
              <a:rPr sz="1200" b="1" spc="10" dirty="0">
                <a:solidFill>
                  <a:srgbClr val="77777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777777"/>
                </a:solidFill>
                <a:latin typeface="Arial"/>
                <a:cs typeface="Arial"/>
              </a:rPr>
              <a:t>Informática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95172" y="3136392"/>
            <a:ext cx="7123430" cy="2595880"/>
            <a:chOff x="995172" y="3136392"/>
            <a:chExt cx="7123430" cy="25958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8667" y="4654170"/>
              <a:ext cx="2668932" cy="59448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27192" y="3144012"/>
              <a:ext cx="2391156" cy="18943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4739" y="3500628"/>
              <a:ext cx="1932432" cy="11826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2151" y="3500628"/>
              <a:ext cx="2241804" cy="22311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172" y="3136392"/>
              <a:ext cx="2615183" cy="2217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540" y="2408046"/>
            <a:ext cx="7977505" cy="5194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4965" marR="5080" indent="-342900">
              <a:lnSpc>
                <a:spcPts val="1730"/>
              </a:lnSpc>
              <a:spcBef>
                <a:spcPts val="515"/>
              </a:spcBef>
              <a:buChar char="•"/>
              <a:tabLst>
                <a:tab pos="354965" algn="l"/>
                <a:tab pos="355600" algn="l"/>
                <a:tab pos="975360" algn="l"/>
                <a:tab pos="2581910" algn="l"/>
                <a:tab pos="3110865" algn="l"/>
                <a:tab pos="4518025" algn="l"/>
                <a:tab pos="4856480" algn="l"/>
                <a:tab pos="5448935" algn="l"/>
                <a:tab pos="5979160" algn="l"/>
                <a:tab pos="6901815" algn="l"/>
                <a:tab pos="7380605" algn="l"/>
              </a:tabLst>
            </a:pPr>
            <a:r>
              <a:rPr sz="1800" dirty="0">
                <a:latin typeface="Arial MT"/>
                <a:cs typeface="Arial MT"/>
              </a:rPr>
              <a:t>“</a:t>
            </a:r>
            <a:r>
              <a:rPr sz="1800" spc="10" dirty="0">
                <a:latin typeface="Arial MT"/>
                <a:cs typeface="Arial MT"/>
              </a:rPr>
              <a:t>T</a:t>
            </a:r>
            <a:r>
              <a:rPr sz="1800" spc="-5" dirty="0">
                <a:latin typeface="Arial MT"/>
                <a:cs typeface="Arial MT"/>
              </a:rPr>
              <a:t>h</a:t>
            </a:r>
            <a:r>
              <a:rPr sz="1800" dirty="0">
                <a:latin typeface="Arial MT"/>
                <a:cs typeface="Arial MT"/>
              </a:rPr>
              <a:t>e	</a:t>
            </a:r>
            <a:r>
              <a:rPr sz="1800" spc="-5" dirty="0">
                <a:latin typeface="Arial MT"/>
                <a:cs typeface="Arial MT"/>
              </a:rPr>
              <a:t>re</a:t>
            </a:r>
            <a:r>
              <a:rPr sz="1800" spc="-15" dirty="0">
                <a:latin typeface="Arial MT"/>
                <a:cs typeface="Arial MT"/>
              </a:rPr>
              <a:t>p</a:t>
            </a:r>
            <a:r>
              <a:rPr sz="1800" spc="-5" dirty="0">
                <a:latin typeface="Arial MT"/>
                <a:cs typeface="Arial MT"/>
              </a:rPr>
              <a:t>res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nt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tion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10" dirty="0">
                <a:latin typeface="Arial MT"/>
                <a:cs typeface="Arial MT"/>
              </a:rPr>
              <a:t>an</a:t>
            </a: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p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5" dirty="0">
                <a:latin typeface="Arial MT"/>
                <a:cs typeface="Arial MT"/>
              </a:rPr>
              <a:t>es</a:t>
            </a:r>
            <a:r>
              <a:rPr sz="1800" spc="-15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nt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ti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f	</a:t>
            </a:r>
            <a:r>
              <a:rPr sz="1800" spc="-5" dirty="0">
                <a:latin typeface="Arial MT"/>
                <a:cs typeface="Arial MT"/>
              </a:rPr>
              <a:t>d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ta	</a:t>
            </a:r>
            <a:r>
              <a:rPr sz="1800" spc="-5" dirty="0">
                <a:latin typeface="Arial MT"/>
                <a:cs typeface="Arial MT"/>
              </a:rPr>
              <a:t>th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t	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x</a:t>
            </a:r>
            <a:r>
              <a:rPr sz="1800" spc="-5" dirty="0">
                <a:latin typeface="Arial MT"/>
                <a:cs typeface="Arial MT"/>
              </a:rPr>
              <a:t>plo</a:t>
            </a:r>
            <a:r>
              <a:rPr sz="1800" spc="-15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ts	</a:t>
            </a:r>
            <a:r>
              <a:rPr sz="1800" spc="-10" dirty="0">
                <a:latin typeface="Arial MT"/>
                <a:cs typeface="Arial MT"/>
              </a:rPr>
              <a:t>ou</a:t>
            </a: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1800" spc="-5" dirty="0">
                <a:latin typeface="Arial MT"/>
                <a:cs typeface="Arial MT"/>
              </a:rPr>
              <a:t>vis</a:t>
            </a:r>
            <a:r>
              <a:rPr sz="1800" spc="-15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l  perception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abilities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order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amplify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cognition”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333399"/>
                </a:solidFill>
                <a:latin typeface="Arial"/>
                <a:cs typeface="Arial"/>
              </a:rPr>
              <a:t>(Kirk, </a:t>
            </a:r>
            <a:r>
              <a:rPr sz="1800" i="1" spc="-5" dirty="0">
                <a:solidFill>
                  <a:srgbClr val="333399"/>
                </a:solidFill>
                <a:latin typeface="Arial"/>
                <a:cs typeface="Arial"/>
              </a:rPr>
              <a:t>2012)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0778" y="971550"/>
            <a:ext cx="3108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Definition</a:t>
            </a:r>
            <a:r>
              <a:rPr sz="2400" spc="10" dirty="0"/>
              <a:t> </a:t>
            </a:r>
            <a:r>
              <a:rPr sz="2400" dirty="0"/>
              <a:t>(yet</a:t>
            </a:r>
            <a:r>
              <a:rPr sz="2400" spc="-35" dirty="0"/>
              <a:t> </a:t>
            </a:r>
            <a:r>
              <a:rPr sz="2400" spc="-5" dirty="0"/>
              <a:t>another)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0865" y="3500628"/>
            <a:ext cx="5251377" cy="22956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86788" y="5779109"/>
            <a:ext cx="1205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333399"/>
                </a:solidFill>
                <a:latin typeface="Arial"/>
                <a:cs typeface="Arial"/>
              </a:rPr>
              <a:t>(Kirk,</a:t>
            </a:r>
            <a:r>
              <a:rPr sz="1800" i="1" spc="-8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333399"/>
                </a:solidFill>
                <a:latin typeface="Arial"/>
                <a:cs typeface="Arial"/>
              </a:rPr>
              <a:t>2012)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8885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 MT"/>
                <a:cs typeface="Arial MT"/>
              </a:rPr>
              <a:t>10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1970" y="1242800"/>
            <a:ext cx="2259330" cy="227329"/>
          </a:xfrm>
          <a:custGeom>
            <a:avLst/>
            <a:gdLst/>
            <a:ahLst/>
            <a:cxnLst/>
            <a:rect l="l" t="t" r="r" b="b"/>
            <a:pathLst>
              <a:path w="2259329" h="227330">
                <a:moveTo>
                  <a:pt x="2202003" y="0"/>
                </a:moveTo>
                <a:lnTo>
                  <a:pt x="56755" y="0"/>
                </a:lnTo>
                <a:lnTo>
                  <a:pt x="35915" y="9754"/>
                </a:lnTo>
                <a:lnTo>
                  <a:pt x="17736" y="35472"/>
                </a:lnTo>
                <a:lnTo>
                  <a:pt x="4877" y="71830"/>
                </a:lnTo>
                <a:lnTo>
                  <a:pt x="0" y="113510"/>
                </a:lnTo>
                <a:lnTo>
                  <a:pt x="4877" y="155190"/>
                </a:lnTo>
                <a:lnTo>
                  <a:pt x="17736" y="191549"/>
                </a:lnTo>
                <a:lnTo>
                  <a:pt x="35915" y="217266"/>
                </a:lnTo>
                <a:lnTo>
                  <a:pt x="56755" y="227021"/>
                </a:lnTo>
                <a:lnTo>
                  <a:pt x="2202003" y="227021"/>
                </a:lnTo>
                <a:lnTo>
                  <a:pt x="2222842" y="217266"/>
                </a:lnTo>
                <a:lnTo>
                  <a:pt x="2241022" y="191549"/>
                </a:lnTo>
                <a:lnTo>
                  <a:pt x="2253881" y="155190"/>
                </a:lnTo>
                <a:lnTo>
                  <a:pt x="2258758" y="113510"/>
                </a:lnTo>
                <a:lnTo>
                  <a:pt x="2253881" y="71830"/>
                </a:lnTo>
                <a:lnTo>
                  <a:pt x="2241022" y="35472"/>
                </a:lnTo>
                <a:lnTo>
                  <a:pt x="2222842" y="9754"/>
                </a:lnTo>
                <a:lnTo>
                  <a:pt x="2202003" y="0"/>
                </a:lnTo>
                <a:close/>
              </a:path>
            </a:pathLst>
          </a:custGeom>
          <a:solidFill>
            <a:srgbClr val="FACD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2817" y="938000"/>
            <a:ext cx="6849109" cy="227329"/>
          </a:xfrm>
          <a:custGeom>
            <a:avLst/>
            <a:gdLst/>
            <a:ahLst/>
            <a:cxnLst/>
            <a:rect l="l" t="t" r="r" b="b"/>
            <a:pathLst>
              <a:path w="6849109" h="227330">
                <a:moveTo>
                  <a:pt x="6792167" y="0"/>
                </a:moveTo>
                <a:lnTo>
                  <a:pt x="56755" y="0"/>
                </a:lnTo>
                <a:lnTo>
                  <a:pt x="35915" y="9754"/>
                </a:lnTo>
                <a:lnTo>
                  <a:pt x="17736" y="35472"/>
                </a:lnTo>
                <a:lnTo>
                  <a:pt x="4877" y="71830"/>
                </a:lnTo>
                <a:lnTo>
                  <a:pt x="0" y="113510"/>
                </a:lnTo>
                <a:lnTo>
                  <a:pt x="4877" y="155190"/>
                </a:lnTo>
                <a:lnTo>
                  <a:pt x="17736" y="191549"/>
                </a:lnTo>
                <a:lnTo>
                  <a:pt x="35915" y="217266"/>
                </a:lnTo>
                <a:lnTo>
                  <a:pt x="56755" y="227021"/>
                </a:lnTo>
                <a:lnTo>
                  <a:pt x="6792167" y="227021"/>
                </a:lnTo>
                <a:lnTo>
                  <a:pt x="6813006" y="217266"/>
                </a:lnTo>
                <a:lnTo>
                  <a:pt x="6831185" y="191549"/>
                </a:lnTo>
                <a:lnTo>
                  <a:pt x="6844044" y="155190"/>
                </a:lnTo>
                <a:lnTo>
                  <a:pt x="6848922" y="113510"/>
                </a:lnTo>
                <a:lnTo>
                  <a:pt x="6844044" y="71830"/>
                </a:lnTo>
                <a:lnTo>
                  <a:pt x="6831185" y="35472"/>
                </a:lnTo>
                <a:lnTo>
                  <a:pt x="6813006" y="9754"/>
                </a:lnTo>
                <a:lnTo>
                  <a:pt x="6792167" y="0"/>
                </a:lnTo>
                <a:close/>
              </a:path>
            </a:pathLst>
          </a:custGeom>
          <a:solidFill>
            <a:srgbClr val="FACD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12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217" y="872744"/>
            <a:ext cx="7328534" cy="5208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  <a:tab pos="3292475" algn="l"/>
              </a:tabLst>
            </a:pPr>
            <a:r>
              <a:rPr sz="2000" i="1" dirty="0">
                <a:latin typeface="Arial"/>
                <a:cs typeface="Arial"/>
              </a:rPr>
              <a:t>Intelligence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Amplification	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opposed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i="1" spc="-5" dirty="0">
                <a:latin typeface="Arial"/>
                <a:cs typeface="Arial"/>
              </a:rPr>
              <a:t>Artificial</a:t>
            </a:r>
            <a:r>
              <a:rPr sz="2000" i="1" dirty="0">
                <a:latin typeface="Arial"/>
                <a:cs typeface="Arial"/>
              </a:rPr>
              <a:t> Intelligence</a:t>
            </a:r>
            <a:endParaRPr sz="2000" dirty="0">
              <a:latin typeface="Arial"/>
              <a:cs typeface="Arial"/>
            </a:endParaRPr>
          </a:p>
          <a:p>
            <a:pPr marR="6985" algn="r">
              <a:lnSpc>
                <a:spcPct val="100000"/>
              </a:lnSpc>
            </a:pP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(Fred</a:t>
            </a:r>
            <a:r>
              <a:rPr sz="2000" spc="-45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Brooks,</a:t>
            </a:r>
            <a:r>
              <a:rPr sz="2000" spc="-45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1999)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 dirty="0">
              <a:latin typeface="Arial MT"/>
              <a:cs typeface="Arial MT"/>
            </a:endParaRPr>
          </a:p>
          <a:p>
            <a:pPr marL="354965" marR="5080" indent="-342900">
              <a:lnSpc>
                <a:spcPts val="192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have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significant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role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00000"/>
                </a:solidFill>
                <a:latin typeface="Arial MT"/>
                <a:cs typeface="Arial MT"/>
              </a:rPr>
              <a:t>amplification</a:t>
            </a:r>
            <a:r>
              <a:rPr sz="20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00000"/>
                </a:solidFill>
                <a:latin typeface="Arial MT"/>
                <a:cs typeface="Arial MT"/>
              </a:rPr>
              <a:t>of </a:t>
            </a:r>
            <a:r>
              <a:rPr sz="2000" spc="-54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00000"/>
                </a:solidFill>
                <a:latin typeface="Arial MT"/>
                <a:cs typeface="Arial MT"/>
              </a:rPr>
              <a:t>human</a:t>
            </a:r>
            <a:r>
              <a:rPr sz="2000" spc="-3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00000"/>
                </a:solidFill>
                <a:latin typeface="Arial MT"/>
                <a:cs typeface="Arial MT"/>
              </a:rPr>
              <a:t>capacities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195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Several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scientific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disciplines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contribute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Visualization:</a:t>
            </a: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Computer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Graphics</a:t>
            </a: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205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Human-Computer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Interaction</a:t>
            </a: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205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Software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Engineering</a:t>
            </a: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 MT"/>
              <a:buChar char="–"/>
            </a:pPr>
            <a:endParaRPr sz="2050" dirty="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Image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4417" y="6360363"/>
            <a:ext cx="23501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dirty="0">
                <a:latin typeface="Arial MT"/>
                <a:cs typeface="Arial MT"/>
              </a:rPr>
              <a:t>–	Signal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Processing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9150" y="502157"/>
            <a:ext cx="7988934" cy="6010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 different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Computer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Graphics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Image</a:t>
            </a:r>
            <a:endParaRPr sz="200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Processing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since: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1841500" marR="2013585" lvl="1" indent="-914400">
              <a:lnSpc>
                <a:spcPct val="120000"/>
              </a:lnSpc>
              <a:buAutoNum type="arabicPlain"/>
              <a:tabLst>
                <a:tab pos="1223645" algn="l"/>
              </a:tabLst>
            </a:pPr>
            <a:r>
              <a:rPr sz="2000" dirty="0">
                <a:latin typeface="Arial MT"/>
                <a:cs typeface="Arial MT"/>
              </a:rPr>
              <a:t>it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deals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mainly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multi-dimensional</a:t>
            </a:r>
            <a:r>
              <a:rPr sz="2000" spc="-5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data </a:t>
            </a:r>
            <a:r>
              <a:rPr sz="2000" spc="-54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&gt;=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3D,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time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varying)</a:t>
            </a: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AutoNum type="arabicPlain"/>
            </a:pPr>
            <a:endParaRPr sz="2900">
              <a:latin typeface="Arial MT"/>
              <a:cs typeface="Arial MT"/>
            </a:endParaRPr>
          </a:p>
          <a:p>
            <a:pPr marL="1223010" lvl="1" indent="-296545">
              <a:lnSpc>
                <a:spcPct val="100000"/>
              </a:lnSpc>
              <a:buClr>
                <a:srgbClr val="000000"/>
              </a:buClr>
              <a:buAutoNum type="arabicPlain"/>
              <a:tabLst>
                <a:tab pos="1223645" algn="l"/>
              </a:tabLst>
            </a:pP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data</a:t>
            </a:r>
            <a:r>
              <a:rPr sz="2000" spc="-35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transformation</a:t>
            </a:r>
            <a:r>
              <a:rPr sz="2000" spc="-6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fundamental</a:t>
            </a:r>
            <a:endParaRPr sz="2000">
              <a:latin typeface="Arial MT"/>
              <a:cs typeface="Arial MT"/>
            </a:endParaRPr>
          </a:p>
          <a:p>
            <a:pPr marL="18415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 MT"/>
                <a:cs typeface="Arial MT"/>
              </a:rPr>
              <a:t>(may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changed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increase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insight)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 MT"/>
              <a:cs typeface="Arial MT"/>
            </a:endParaRPr>
          </a:p>
          <a:p>
            <a:pPr marL="1223010" lvl="1" indent="-296545">
              <a:lnSpc>
                <a:spcPct val="100000"/>
              </a:lnSpc>
              <a:buAutoNum type="arabicPlain" startAt="3"/>
              <a:tabLst>
                <a:tab pos="1223645" algn="l"/>
              </a:tabLst>
            </a:pPr>
            <a:r>
              <a:rPr sz="2000" dirty="0">
                <a:latin typeface="Arial MT"/>
                <a:cs typeface="Arial MT"/>
              </a:rPr>
              <a:t>it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essentially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interactive</a:t>
            </a:r>
            <a:r>
              <a:rPr sz="2000" dirty="0">
                <a:latin typeface="Arial MT"/>
                <a:cs typeface="Arial MT"/>
              </a:rPr>
              <a:t>,</a:t>
            </a:r>
            <a:endParaRPr sz="2000">
              <a:latin typeface="Arial MT"/>
              <a:cs typeface="Arial MT"/>
            </a:endParaRPr>
          </a:p>
          <a:p>
            <a:pPr marL="18415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Arial MT"/>
                <a:cs typeface="Arial MT"/>
              </a:rPr>
              <a:t>(including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creation,</a:t>
            </a:r>
            <a:endParaRPr sz="2000">
              <a:latin typeface="Arial MT"/>
              <a:cs typeface="Arial MT"/>
            </a:endParaRPr>
          </a:p>
          <a:p>
            <a:pPr marL="36703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transformation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However,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there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some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overlap:</a:t>
            </a:r>
            <a:endParaRPr sz="2000">
              <a:latin typeface="Arial MT"/>
              <a:cs typeface="Arial MT"/>
            </a:endParaRPr>
          </a:p>
          <a:p>
            <a:pPr marL="756285" indent="-28765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output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images</a:t>
            </a:r>
            <a:endParaRPr sz="2000">
              <a:latin typeface="Arial MT"/>
              <a:cs typeface="Arial MT"/>
            </a:endParaRPr>
          </a:p>
          <a:p>
            <a:pPr marL="756285" indent="-28765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general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much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CG</a:t>
            </a:r>
            <a:endParaRPr sz="2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790"/>
              </a:spcBef>
            </a:pPr>
            <a:r>
              <a:rPr sz="1400" spc="-5" dirty="0">
                <a:latin typeface="Arial MT"/>
                <a:cs typeface="Arial MT"/>
              </a:rPr>
              <a:t>13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58494"/>
            <a:ext cx="26492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Visualization</a:t>
            </a:r>
            <a:r>
              <a:rPr sz="2200" spc="-25" dirty="0"/>
              <a:t> </a:t>
            </a:r>
            <a:r>
              <a:rPr sz="2200" spc="-5" dirty="0"/>
              <a:t>benefits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546303" y="1342136"/>
            <a:ext cx="451866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Helps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think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Reduces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load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memory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Offloads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cognition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205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Uses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power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human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perception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704" y="5885789"/>
            <a:ext cx="7867650" cy="84074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30"/>
              </a:spcBef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https://www.interaction-design.org/literature/book/the-encyclopedia-of-human- </a:t>
            </a:r>
            <a:r>
              <a:rPr sz="1800" spc="-490" dirty="0">
                <a:solidFill>
                  <a:srgbClr val="009999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computer-interaction-2nd-ed/data-visualization-for-human-perception</a:t>
            </a:r>
            <a:endParaRPr sz="1800">
              <a:latin typeface="Arial MT"/>
              <a:cs typeface="Arial MT"/>
            </a:endParaRPr>
          </a:p>
          <a:p>
            <a:pPr marR="52069" algn="r">
              <a:lnSpc>
                <a:spcPct val="100000"/>
              </a:lnSpc>
              <a:spcBef>
                <a:spcPts val="850"/>
              </a:spcBef>
            </a:pPr>
            <a:r>
              <a:rPr sz="1400" spc="-5" dirty="0">
                <a:latin typeface="Arial MT"/>
                <a:cs typeface="Arial MT"/>
              </a:rPr>
              <a:t>14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904" y="3904488"/>
            <a:ext cx="678104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3841" y="919365"/>
            <a:ext cx="1791335" cy="8255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11760" rIns="0" bIns="0" rtlCol="0">
            <a:spAutoFit/>
          </a:bodyPr>
          <a:lstStyle/>
          <a:p>
            <a:pPr marL="468630">
              <a:lnSpc>
                <a:spcPct val="100000"/>
              </a:lnSpc>
              <a:spcBef>
                <a:spcPts val="880"/>
              </a:spcBef>
            </a:pPr>
            <a:r>
              <a:rPr sz="3450" spc="-40" dirty="0">
                <a:solidFill>
                  <a:srgbClr val="FFFFFF"/>
                </a:solidFill>
              </a:rPr>
              <a:t>Data</a:t>
            </a:r>
            <a:endParaRPr sz="345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3839" y="3201987"/>
            <a:ext cx="1818855" cy="137606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911948" y="3491045"/>
            <a:ext cx="3803015" cy="990600"/>
            <a:chOff x="3911948" y="3491045"/>
            <a:chExt cx="3803015" cy="990600"/>
          </a:xfrm>
        </p:grpSpPr>
        <p:sp>
          <p:nvSpPr>
            <p:cNvPr id="5" name="object 5"/>
            <p:cNvSpPr/>
            <p:nvPr/>
          </p:nvSpPr>
          <p:spPr>
            <a:xfrm>
              <a:off x="4724988" y="3504899"/>
              <a:ext cx="661670" cy="742950"/>
            </a:xfrm>
            <a:custGeom>
              <a:avLst/>
              <a:gdLst/>
              <a:ahLst/>
              <a:cxnLst/>
              <a:rect l="l" t="t" r="r" b="b"/>
              <a:pathLst>
                <a:path w="661670" h="742950">
                  <a:moveTo>
                    <a:pt x="1923" y="0"/>
                  </a:moveTo>
                  <a:lnTo>
                    <a:pt x="9948" y="43572"/>
                  </a:lnTo>
                  <a:lnTo>
                    <a:pt x="38731" y="109782"/>
                  </a:lnTo>
                  <a:lnTo>
                    <a:pt x="84758" y="170127"/>
                  </a:lnTo>
                  <a:lnTo>
                    <a:pt x="113741" y="197815"/>
                  </a:lnTo>
                  <a:lnTo>
                    <a:pt x="146438" y="223694"/>
                  </a:lnTo>
                  <a:lnTo>
                    <a:pt x="182650" y="247650"/>
                  </a:lnTo>
                  <a:lnTo>
                    <a:pt x="222178" y="269569"/>
                  </a:lnTo>
                  <a:lnTo>
                    <a:pt x="264824" y="289337"/>
                  </a:lnTo>
                  <a:lnTo>
                    <a:pt x="310388" y="306840"/>
                  </a:lnTo>
                  <a:lnTo>
                    <a:pt x="358672" y="321963"/>
                  </a:lnTo>
                  <a:lnTo>
                    <a:pt x="409476" y="334592"/>
                  </a:lnTo>
                  <a:lnTo>
                    <a:pt x="462602" y="344614"/>
                  </a:lnTo>
                  <a:lnTo>
                    <a:pt x="517851" y="351913"/>
                  </a:lnTo>
                  <a:lnTo>
                    <a:pt x="575023" y="356377"/>
                  </a:lnTo>
                  <a:lnTo>
                    <a:pt x="633920" y="357890"/>
                  </a:lnTo>
                </a:path>
                <a:path w="661670" h="742950">
                  <a:moveTo>
                    <a:pt x="661661" y="385479"/>
                  </a:moveTo>
                  <a:lnTo>
                    <a:pt x="598392" y="386982"/>
                  </a:lnTo>
                  <a:lnTo>
                    <a:pt x="537334" y="391395"/>
                  </a:lnTo>
                  <a:lnTo>
                    <a:pt x="478656" y="398579"/>
                  </a:lnTo>
                  <a:lnTo>
                    <a:pt x="422528" y="408391"/>
                  </a:lnTo>
                  <a:lnTo>
                    <a:pt x="369122" y="420691"/>
                  </a:lnTo>
                  <a:lnTo>
                    <a:pt x="318608" y="435337"/>
                  </a:lnTo>
                  <a:lnTo>
                    <a:pt x="271155" y="452188"/>
                  </a:lnTo>
                  <a:lnTo>
                    <a:pt x="226935" y="471103"/>
                  </a:lnTo>
                  <a:lnTo>
                    <a:pt x="186118" y="491941"/>
                  </a:lnTo>
                  <a:lnTo>
                    <a:pt x="148873" y="514560"/>
                  </a:lnTo>
                  <a:lnTo>
                    <a:pt x="115372" y="538820"/>
                  </a:lnTo>
                  <a:lnTo>
                    <a:pt x="85786" y="564579"/>
                  </a:lnTo>
                  <a:lnTo>
                    <a:pt x="39035" y="620030"/>
                  </a:lnTo>
                  <a:lnTo>
                    <a:pt x="9986" y="679784"/>
                  </a:lnTo>
                  <a:lnTo>
                    <a:pt x="2524" y="710921"/>
                  </a:lnTo>
                  <a:lnTo>
                    <a:pt x="0" y="742710"/>
                  </a:lnTo>
                </a:path>
              </a:pathLst>
            </a:custGeom>
            <a:ln w="277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97247" y="3724871"/>
              <a:ext cx="193675" cy="330835"/>
            </a:xfrm>
            <a:custGeom>
              <a:avLst/>
              <a:gdLst/>
              <a:ahLst/>
              <a:cxnLst/>
              <a:rect l="l" t="t" r="r" b="b"/>
              <a:pathLst>
                <a:path w="193675" h="330835">
                  <a:moveTo>
                    <a:pt x="83222" y="0"/>
                  </a:moveTo>
                  <a:lnTo>
                    <a:pt x="46812" y="14221"/>
                  </a:lnTo>
                  <a:lnTo>
                    <a:pt x="20805" y="51716"/>
                  </a:lnTo>
                  <a:lnTo>
                    <a:pt x="5201" y="104729"/>
                  </a:lnTo>
                  <a:lnTo>
                    <a:pt x="0" y="165507"/>
                  </a:lnTo>
                  <a:lnTo>
                    <a:pt x="5201" y="225888"/>
                  </a:lnTo>
                  <a:lnTo>
                    <a:pt x="20805" y="278698"/>
                  </a:lnTo>
                  <a:lnTo>
                    <a:pt x="46812" y="316118"/>
                  </a:lnTo>
                  <a:lnTo>
                    <a:pt x="83222" y="330328"/>
                  </a:lnTo>
                  <a:lnTo>
                    <a:pt x="115665" y="321067"/>
                  </a:lnTo>
                  <a:lnTo>
                    <a:pt x="145603" y="295951"/>
                  </a:lnTo>
                  <a:lnTo>
                    <a:pt x="170334" y="258983"/>
                  </a:lnTo>
                  <a:lnTo>
                    <a:pt x="187154" y="214168"/>
                  </a:lnTo>
                  <a:lnTo>
                    <a:pt x="193361" y="165507"/>
                  </a:lnTo>
                  <a:lnTo>
                    <a:pt x="187154" y="116512"/>
                  </a:lnTo>
                  <a:lnTo>
                    <a:pt x="170334" y="71493"/>
                  </a:lnTo>
                  <a:lnTo>
                    <a:pt x="145603" y="34421"/>
                  </a:lnTo>
                  <a:lnTo>
                    <a:pt x="115665" y="9267"/>
                  </a:lnTo>
                  <a:lnTo>
                    <a:pt x="83222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97247" y="3724871"/>
              <a:ext cx="193675" cy="330835"/>
            </a:xfrm>
            <a:custGeom>
              <a:avLst/>
              <a:gdLst/>
              <a:ahLst/>
              <a:cxnLst/>
              <a:rect l="l" t="t" r="r" b="b"/>
              <a:pathLst>
                <a:path w="193675" h="330835">
                  <a:moveTo>
                    <a:pt x="83222" y="330328"/>
                  </a:moveTo>
                  <a:lnTo>
                    <a:pt x="145603" y="295951"/>
                  </a:lnTo>
                  <a:lnTo>
                    <a:pt x="170334" y="258983"/>
                  </a:lnTo>
                  <a:lnTo>
                    <a:pt x="187154" y="214168"/>
                  </a:lnTo>
                  <a:lnTo>
                    <a:pt x="193361" y="165507"/>
                  </a:lnTo>
                  <a:lnTo>
                    <a:pt x="187154" y="116512"/>
                  </a:lnTo>
                  <a:lnTo>
                    <a:pt x="170334" y="71493"/>
                  </a:lnTo>
                  <a:lnTo>
                    <a:pt x="145603" y="34421"/>
                  </a:lnTo>
                  <a:lnTo>
                    <a:pt x="115665" y="9267"/>
                  </a:lnTo>
                  <a:lnTo>
                    <a:pt x="83222" y="0"/>
                  </a:lnTo>
                  <a:lnTo>
                    <a:pt x="46812" y="14221"/>
                  </a:lnTo>
                  <a:lnTo>
                    <a:pt x="20805" y="51716"/>
                  </a:lnTo>
                  <a:lnTo>
                    <a:pt x="5201" y="104729"/>
                  </a:lnTo>
                  <a:lnTo>
                    <a:pt x="0" y="165507"/>
                  </a:lnTo>
                  <a:lnTo>
                    <a:pt x="5201" y="225888"/>
                  </a:lnTo>
                  <a:lnTo>
                    <a:pt x="20805" y="278698"/>
                  </a:lnTo>
                  <a:lnTo>
                    <a:pt x="46812" y="316118"/>
                  </a:lnTo>
                  <a:lnTo>
                    <a:pt x="83222" y="330328"/>
                  </a:lnTo>
                </a:path>
              </a:pathLst>
            </a:custGeom>
            <a:ln w="554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7247" y="3601346"/>
              <a:ext cx="151728" cy="39881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25803" y="4247610"/>
              <a:ext cx="3775075" cy="220345"/>
            </a:xfrm>
            <a:custGeom>
              <a:avLst/>
              <a:gdLst/>
              <a:ahLst/>
              <a:cxnLst/>
              <a:rect l="l" t="t" r="r" b="b"/>
              <a:pathLst>
                <a:path w="3775075" h="220345">
                  <a:moveTo>
                    <a:pt x="3774876" y="0"/>
                  </a:moveTo>
                  <a:lnTo>
                    <a:pt x="0" y="0"/>
                  </a:lnTo>
                  <a:lnTo>
                    <a:pt x="0" y="219999"/>
                  </a:lnTo>
                  <a:lnTo>
                    <a:pt x="3747135" y="219999"/>
                  </a:lnTo>
                  <a:lnTo>
                    <a:pt x="3747135" y="0"/>
                  </a:lnTo>
                  <a:lnTo>
                    <a:pt x="3774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25803" y="4247610"/>
              <a:ext cx="3775075" cy="220345"/>
            </a:xfrm>
            <a:custGeom>
              <a:avLst/>
              <a:gdLst/>
              <a:ahLst/>
              <a:cxnLst/>
              <a:rect l="l" t="t" r="r" b="b"/>
              <a:pathLst>
                <a:path w="3775075" h="220345">
                  <a:moveTo>
                    <a:pt x="0" y="0"/>
                  </a:moveTo>
                  <a:lnTo>
                    <a:pt x="0" y="219999"/>
                  </a:lnTo>
                  <a:lnTo>
                    <a:pt x="3747135" y="219999"/>
                  </a:lnTo>
                  <a:lnTo>
                    <a:pt x="3747135" y="0"/>
                  </a:lnTo>
                  <a:lnTo>
                    <a:pt x="3774876" y="0"/>
                  </a:lnTo>
                </a:path>
              </a:pathLst>
            </a:custGeom>
            <a:ln w="277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523507" y="2404524"/>
            <a:ext cx="2067560" cy="880744"/>
            <a:chOff x="5523507" y="2404524"/>
            <a:chExt cx="2067560" cy="880744"/>
          </a:xfrm>
        </p:grpSpPr>
        <p:sp>
          <p:nvSpPr>
            <p:cNvPr id="12" name="object 12"/>
            <p:cNvSpPr/>
            <p:nvPr/>
          </p:nvSpPr>
          <p:spPr>
            <a:xfrm>
              <a:off x="5551447" y="2432464"/>
              <a:ext cx="2011680" cy="824865"/>
            </a:xfrm>
            <a:custGeom>
              <a:avLst/>
              <a:gdLst/>
              <a:ahLst/>
              <a:cxnLst/>
              <a:rect l="l" t="t" r="r" b="b"/>
              <a:pathLst>
                <a:path w="2011679" h="824864">
                  <a:moveTo>
                    <a:pt x="991805" y="0"/>
                  </a:moveTo>
                  <a:lnTo>
                    <a:pt x="926268" y="913"/>
                  </a:lnTo>
                  <a:lnTo>
                    <a:pt x="861911" y="3610"/>
                  </a:lnTo>
                  <a:lnTo>
                    <a:pt x="798861" y="8028"/>
                  </a:lnTo>
                  <a:lnTo>
                    <a:pt x="737244" y="14103"/>
                  </a:lnTo>
                  <a:lnTo>
                    <a:pt x="677189" y="21773"/>
                  </a:lnTo>
                  <a:lnTo>
                    <a:pt x="618823" y="30973"/>
                  </a:lnTo>
                  <a:lnTo>
                    <a:pt x="562272" y="41641"/>
                  </a:lnTo>
                  <a:lnTo>
                    <a:pt x="507664" y="53713"/>
                  </a:lnTo>
                  <a:lnTo>
                    <a:pt x="455127" y="67126"/>
                  </a:lnTo>
                  <a:lnTo>
                    <a:pt x="404788" y="81816"/>
                  </a:lnTo>
                  <a:lnTo>
                    <a:pt x="356774" y="97720"/>
                  </a:lnTo>
                  <a:lnTo>
                    <a:pt x="311212" y="114775"/>
                  </a:lnTo>
                  <a:lnTo>
                    <a:pt x="268230" y="132918"/>
                  </a:lnTo>
                  <a:lnTo>
                    <a:pt x="227955" y="152085"/>
                  </a:lnTo>
                  <a:lnTo>
                    <a:pt x="190514" y="172213"/>
                  </a:lnTo>
                  <a:lnTo>
                    <a:pt x="156035" y="193238"/>
                  </a:lnTo>
                  <a:lnTo>
                    <a:pt x="124645" y="215098"/>
                  </a:lnTo>
                  <a:lnTo>
                    <a:pt x="71640" y="261067"/>
                  </a:lnTo>
                  <a:lnTo>
                    <a:pt x="32519" y="309613"/>
                  </a:lnTo>
                  <a:lnTo>
                    <a:pt x="8299" y="360229"/>
                  </a:lnTo>
                  <a:lnTo>
                    <a:pt x="0" y="412409"/>
                  </a:lnTo>
                  <a:lnTo>
                    <a:pt x="2096" y="438666"/>
                  </a:lnTo>
                  <a:lnTo>
                    <a:pt x="18483" y="490133"/>
                  </a:lnTo>
                  <a:lnTo>
                    <a:pt x="50280" y="539782"/>
                  </a:lnTo>
                  <a:lnTo>
                    <a:pt x="96471" y="587107"/>
                  </a:lnTo>
                  <a:lnTo>
                    <a:pt x="156035" y="631600"/>
                  </a:lnTo>
                  <a:lnTo>
                    <a:pt x="190514" y="652627"/>
                  </a:lnTo>
                  <a:lnTo>
                    <a:pt x="227955" y="672756"/>
                  </a:lnTo>
                  <a:lnTo>
                    <a:pt x="268230" y="691923"/>
                  </a:lnTo>
                  <a:lnTo>
                    <a:pt x="311212" y="710067"/>
                  </a:lnTo>
                  <a:lnTo>
                    <a:pt x="356774" y="727123"/>
                  </a:lnTo>
                  <a:lnTo>
                    <a:pt x="404788" y="743028"/>
                  </a:lnTo>
                  <a:lnTo>
                    <a:pt x="455127" y="757719"/>
                  </a:lnTo>
                  <a:lnTo>
                    <a:pt x="507664" y="771132"/>
                  </a:lnTo>
                  <a:lnTo>
                    <a:pt x="562272" y="783204"/>
                  </a:lnTo>
                  <a:lnTo>
                    <a:pt x="618823" y="793872"/>
                  </a:lnTo>
                  <a:lnTo>
                    <a:pt x="677189" y="803072"/>
                  </a:lnTo>
                  <a:lnTo>
                    <a:pt x="737245" y="810742"/>
                  </a:lnTo>
                  <a:lnTo>
                    <a:pt x="798861" y="816818"/>
                  </a:lnTo>
                  <a:lnTo>
                    <a:pt x="861912" y="821236"/>
                  </a:lnTo>
                  <a:lnTo>
                    <a:pt x="926268" y="823933"/>
                  </a:lnTo>
                  <a:lnTo>
                    <a:pt x="991805" y="824846"/>
                  </a:lnTo>
                  <a:lnTo>
                    <a:pt x="1057532" y="823933"/>
                  </a:lnTo>
                  <a:lnTo>
                    <a:pt x="1122314" y="821236"/>
                  </a:lnTo>
                  <a:lnTo>
                    <a:pt x="1186004" y="816818"/>
                  </a:lnTo>
                  <a:lnTo>
                    <a:pt x="1248455" y="810742"/>
                  </a:lnTo>
                  <a:lnTo>
                    <a:pt x="1309516" y="803072"/>
                  </a:lnTo>
                  <a:lnTo>
                    <a:pt x="1369042" y="793872"/>
                  </a:lnTo>
                  <a:lnTo>
                    <a:pt x="1426884" y="783204"/>
                  </a:lnTo>
                  <a:lnTo>
                    <a:pt x="1482893" y="771132"/>
                  </a:lnTo>
                  <a:lnTo>
                    <a:pt x="1536923" y="757719"/>
                  </a:lnTo>
                  <a:lnTo>
                    <a:pt x="1588824" y="743028"/>
                  </a:lnTo>
                  <a:lnTo>
                    <a:pt x="1638449" y="727123"/>
                  </a:lnTo>
                  <a:lnTo>
                    <a:pt x="1685650" y="710067"/>
                  </a:lnTo>
                  <a:lnTo>
                    <a:pt x="1730279" y="691923"/>
                  </a:lnTo>
                  <a:lnTo>
                    <a:pt x="1772189" y="672756"/>
                  </a:lnTo>
                  <a:lnTo>
                    <a:pt x="1811230" y="652627"/>
                  </a:lnTo>
                  <a:lnTo>
                    <a:pt x="1847255" y="631600"/>
                  </a:lnTo>
                  <a:lnTo>
                    <a:pt x="1880117" y="609739"/>
                  </a:lnTo>
                  <a:lnTo>
                    <a:pt x="1935756" y="563767"/>
                  </a:lnTo>
                  <a:lnTo>
                    <a:pt x="1976964" y="515217"/>
                  </a:lnTo>
                  <a:lnTo>
                    <a:pt x="2002557" y="464595"/>
                  </a:lnTo>
                  <a:lnTo>
                    <a:pt x="2011351" y="412409"/>
                  </a:lnTo>
                  <a:lnTo>
                    <a:pt x="2009128" y="386155"/>
                  </a:lnTo>
                  <a:lnTo>
                    <a:pt x="1991786" y="334694"/>
                  </a:lnTo>
                  <a:lnTo>
                    <a:pt x="1958238" y="285049"/>
                  </a:lnTo>
                  <a:lnTo>
                    <a:pt x="1909666" y="237729"/>
                  </a:lnTo>
                  <a:lnTo>
                    <a:pt x="1847255" y="193238"/>
                  </a:lnTo>
                  <a:lnTo>
                    <a:pt x="1811230" y="172213"/>
                  </a:lnTo>
                  <a:lnTo>
                    <a:pt x="1772189" y="152085"/>
                  </a:lnTo>
                  <a:lnTo>
                    <a:pt x="1730279" y="132918"/>
                  </a:lnTo>
                  <a:lnTo>
                    <a:pt x="1685650" y="114775"/>
                  </a:lnTo>
                  <a:lnTo>
                    <a:pt x="1638449" y="97720"/>
                  </a:lnTo>
                  <a:lnTo>
                    <a:pt x="1588824" y="81816"/>
                  </a:lnTo>
                  <a:lnTo>
                    <a:pt x="1536923" y="67126"/>
                  </a:lnTo>
                  <a:lnTo>
                    <a:pt x="1482893" y="53713"/>
                  </a:lnTo>
                  <a:lnTo>
                    <a:pt x="1426884" y="41641"/>
                  </a:lnTo>
                  <a:lnTo>
                    <a:pt x="1369042" y="30973"/>
                  </a:lnTo>
                  <a:lnTo>
                    <a:pt x="1309516" y="21773"/>
                  </a:lnTo>
                  <a:lnTo>
                    <a:pt x="1248455" y="14103"/>
                  </a:lnTo>
                  <a:lnTo>
                    <a:pt x="1186004" y="8028"/>
                  </a:lnTo>
                  <a:lnTo>
                    <a:pt x="1122314" y="3610"/>
                  </a:lnTo>
                  <a:lnTo>
                    <a:pt x="1057532" y="913"/>
                  </a:lnTo>
                  <a:lnTo>
                    <a:pt x="991805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51447" y="2432464"/>
              <a:ext cx="2011680" cy="824865"/>
            </a:xfrm>
            <a:custGeom>
              <a:avLst/>
              <a:gdLst/>
              <a:ahLst/>
              <a:cxnLst/>
              <a:rect l="l" t="t" r="r" b="b"/>
              <a:pathLst>
                <a:path w="2011679" h="824864">
                  <a:moveTo>
                    <a:pt x="926268" y="823933"/>
                  </a:moveTo>
                  <a:lnTo>
                    <a:pt x="991805" y="824846"/>
                  </a:lnTo>
                  <a:lnTo>
                    <a:pt x="1057532" y="823933"/>
                  </a:lnTo>
                  <a:lnTo>
                    <a:pt x="1122314" y="821236"/>
                  </a:lnTo>
                  <a:lnTo>
                    <a:pt x="1186004" y="816818"/>
                  </a:lnTo>
                  <a:lnTo>
                    <a:pt x="1248455" y="810742"/>
                  </a:lnTo>
                  <a:lnTo>
                    <a:pt x="1309516" y="803072"/>
                  </a:lnTo>
                  <a:lnTo>
                    <a:pt x="1369042" y="793872"/>
                  </a:lnTo>
                  <a:lnTo>
                    <a:pt x="1426884" y="783204"/>
                  </a:lnTo>
                  <a:lnTo>
                    <a:pt x="1482893" y="771132"/>
                  </a:lnTo>
                  <a:lnTo>
                    <a:pt x="1536923" y="757719"/>
                  </a:lnTo>
                  <a:lnTo>
                    <a:pt x="1588824" y="743028"/>
                  </a:lnTo>
                  <a:lnTo>
                    <a:pt x="1638449" y="727123"/>
                  </a:lnTo>
                  <a:lnTo>
                    <a:pt x="1685650" y="710067"/>
                  </a:lnTo>
                  <a:lnTo>
                    <a:pt x="1730279" y="691923"/>
                  </a:lnTo>
                  <a:lnTo>
                    <a:pt x="1772189" y="672755"/>
                  </a:lnTo>
                  <a:lnTo>
                    <a:pt x="1811230" y="652627"/>
                  </a:lnTo>
                  <a:lnTo>
                    <a:pt x="1847255" y="631600"/>
                  </a:lnTo>
                  <a:lnTo>
                    <a:pt x="1880117" y="609739"/>
                  </a:lnTo>
                  <a:lnTo>
                    <a:pt x="1935756" y="563767"/>
                  </a:lnTo>
                  <a:lnTo>
                    <a:pt x="1976964" y="515217"/>
                  </a:lnTo>
                  <a:lnTo>
                    <a:pt x="2002557" y="464595"/>
                  </a:lnTo>
                  <a:lnTo>
                    <a:pt x="2011351" y="412409"/>
                  </a:lnTo>
                  <a:lnTo>
                    <a:pt x="2009128" y="386155"/>
                  </a:lnTo>
                  <a:lnTo>
                    <a:pt x="1991786" y="334694"/>
                  </a:lnTo>
                  <a:lnTo>
                    <a:pt x="1958238" y="285049"/>
                  </a:lnTo>
                  <a:lnTo>
                    <a:pt x="1909666" y="237729"/>
                  </a:lnTo>
                  <a:lnTo>
                    <a:pt x="1847255" y="193238"/>
                  </a:lnTo>
                  <a:lnTo>
                    <a:pt x="1811230" y="172213"/>
                  </a:lnTo>
                  <a:lnTo>
                    <a:pt x="1772189" y="152085"/>
                  </a:lnTo>
                  <a:lnTo>
                    <a:pt x="1730279" y="132918"/>
                  </a:lnTo>
                  <a:lnTo>
                    <a:pt x="1685650" y="114775"/>
                  </a:lnTo>
                  <a:lnTo>
                    <a:pt x="1638449" y="97720"/>
                  </a:lnTo>
                  <a:lnTo>
                    <a:pt x="1588824" y="81816"/>
                  </a:lnTo>
                  <a:lnTo>
                    <a:pt x="1536923" y="67126"/>
                  </a:lnTo>
                  <a:lnTo>
                    <a:pt x="1482893" y="53713"/>
                  </a:lnTo>
                  <a:lnTo>
                    <a:pt x="1426884" y="41641"/>
                  </a:lnTo>
                  <a:lnTo>
                    <a:pt x="1369042" y="30973"/>
                  </a:lnTo>
                  <a:lnTo>
                    <a:pt x="1309516" y="21773"/>
                  </a:lnTo>
                  <a:lnTo>
                    <a:pt x="1248455" y="14103"/>
                  </a:lnTo>
                  <a:lnTo>
                    <a:pt x="1186004" y="8028"/>
                  </a:lnTo>
                  <a:lnTo>
                    <a:pt x="1122314" y="3610"/>
                  </a:lnTo>
                  <a:lnTo>
                    <a:pt x="1057532" y="913"/>
                  </a:lnTo>
                  <a:lnTo>
                    <a:pt x="991805" y="0"/>
                  </a:lnTo>
                  <a:lnTo>
                    <a:pt x="926268" y="913"/>
                  </a:lnTo>
                  <a:lnTo>
                    <a:pt x="861911" y="3610"/>
                  </a:lnTo>
                  <a:lnTo>
                    <a:pt x="798861" y="8028"/>
                  </a:lnTo>
                  <a:lnTo>
                    <a:pt x="737244" y="14103"/>
                  </a:lnTo>
                  <a:lnTo>
                    <a:pt x="677189" y="21773"/>
                  </a:lnTo>
                  <a:lnTo>
                    <a:pt x="618823" y="30973"/>
                  </a:lnTo>
                  <a:lnTo>
                    <a:pt x="562272" y="41641"/>
                  </a:lnTo>
                  <a:lnTo>
                    <a:pt x="507664" y="53713"/>
                  </a:lnTo>
                  <a:lnTo>
                    <a:pt x="455127" y="67126"/>
                  </a:lnTo>
                  <a:lnTo>
                    <a:pt x="404788" y="81816"/>
                  </a:lnTo>
                  <a:lnTo>
                    <a:pt x="356774" y="97720"/>
                  </a:lnTo>
                  <a:lnTo>
                    <a:pt x="311212" y="114775"/>
                  </a:lnTo>
                  <a:lnTo>
                    <a:pt x="268230" y="132918"/>
                  </a:lnTo>
                  <a:lnTo>
                    <a:pt x="227955" y="152085"/>
                  </a:lnTo>
                  <a:lnTo>
                    <a:pt x="190514" y="172213"/>
                  </a:lnTo>
                  <a:lnTo>
                    <a:pt x="156035" y="193238"/>
                  </a:lnTo>
                  <a:lnTo>
                    <a:pt x="124645" y="215098"/>
                  </a:lnTo>
                  <a:lnTo>
                    <a:pt x="71640" y="261067"/>
                  </a:lnTo>
                  <a:lnTo>
                    <a:pt x="32519" y="309613"/>
                  </a:lnTo>
                  <a:lnTo>
                    <a:pt x="8299" y="360229"/>
                  </a:lnTo>
                  <a:lnTo>
                    <a:pt x="0" y="412409"/>
                  </a:lnTo>
                  <a:lnTo>
                    <a:pt x="2096" y="438666"/>
                  </a:lnTo>
                  <a:lnTo>
                    <a:pt x="18483" y="490133"/>
                  </a:lnTo>
                  <a:lnTo>
                    <a:pt x="50280" y="539782"/>
                  </a:lnTo>
                  <a:lnTo>
                    <a:pt x="96471" y="587107"/>
                  </a:lnTo>
                  <a:lnTo>
                    <a:pt x="156035" y="631600"/>
                  </a:lnTo>
                  <a:lnTo>
                    <a:pt x="190514" y="652627"/>
                  </a:lnTo>
                  <a:lnTo>
                    <a:pt x="227955" y="672755"/>
                  </a:lnTo>
                  <a:lnTo>
                    <a:pt x="268230" y="691923"/>
                  </a:lnTo>
                  <a:lnTo>
                    <a:pt x="311212" y="710067"/>
                  </a:lnTo>
                  <a:lnTo>
                    <a:pt x="356774" y="727123"/>
                  </a:lnTo>
                  <a:lnTo>
                    <a:pt x="404788" y="743028"/>
                  </a:lnTo>
                  <a:lnTo>
                    <a:pt x="455127" y="757719"/>
                  </a:lnTo>
                  <a:lnTo>
                    <a:pt x="507664" y="771132"/>
                  </a:lnTo>
                  <a:lnTo>
                    <a:pt x="562272" y="783204"/>
                  </a:lnTo>
                  <a:lnTo>
                    <a:pt x="618823" y="793872"/>
                  </a:lnTo>
                  <a:lnTo>
                    <a:pt x="677189" y="803072"/>
                  </a:lnTo>
                  <a:lnTo>
                    <a:pt x="737245" y="810742"/>
                  </a:lnTo>
                  <a:lnTo>
                    <a:pt x="798861" y="816818"/>
                  </a:lnTo>
                  <a:lnTo>
                    <a:pt x="861912" y="821236"/>
                  </a:lnTo>
                  <a:lnTo>
                    <a:pt x="926268" y="823933"/>
                  </a:lnTo>
                </a:path>
              </a:pathLst>
            </a:custGeom>
            <a:ln w="55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96906" y="2665429"/>
            <a:ext cx="11633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-40" dirty="0">
                <a:latin typeface="Arial"/>
                <a:cs typeface="Arial"/>
              </a:rPr>
              <a:t>A</a:t>
            </a:r>
            <a:r>
              <a:rPr sz="2150" b="1" spc="15" dirty="0">
                <a:latin typeface="Arial"/>
                <a:cs typeface="Arial"/>
              </a:rPr>
              <a:t>h</a:t>
            </a:r>
            <a:r>
              <a:rPr sz="2150" b="1" spc="20" dirty="0">
                <a:latin typeface="Arial"/>
                <a:cs typeface="Arial"/>
              </a:rPr>
              <a:t> </a:t>
            </a:r>
            <a:r>
              <a:rPr sz="2150" b="1" spc="-40" dirty="0">
                <a:latin typeface="Arial"/>
                <a:cs typeface="Arial"/>
              </a:rPr>
              <a:t>H</a:t>
            </a:r>
            <a:r>
              <a:rPr sz="2150" b="1" spc="15" dirty="0">
                <a:latin typeface="Arial"/>
                <a:cs typeface="Arial"/>
              </a:rPr>
              <a:t>A</a:t>
            </a:r>
            <a:r>
              <a:rPr sz="2150" b="1" spc="-220" dirty="0">
                <a:latin typeface="Arial"/>
                <a:cs typeface="Arial"/>
              </a:rPr>
              <a:t> </a:t>
            </a:r>
            <a:r>
              <a:rPr sz="2150" b="1" spc="5" dirty="0">
                <a:latin typeface="Arial"/>
                <a:cs typeface="Arial"/>
              </a:rPr>
              <a:t>!</a:t>
            </a:r>
            <a:r>
              <a:rPr sz="2150" b="1" spc="-25" dirty="0">
                <a:latin typeface="Arial"/>
                <a:cs typeface="Arial"/>
              </a:rPr>
              <a:t> </a:t>
            </a:r>
            <a:r>
              <a:rPr sz="2150" b="1" spc="5" dirty="0">
                <a:latin typeface="Arial"/>
                <a:cs typeface="Arial"/>
              </a:rPr>
              <a:t>!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575374" y="3229600"/>
            <a:ext cx="748030" cy="581660"/>
            <a:chOff x="5575374" y="3229600"/>
            <a:chExt cx="748030" cy="581660"/>
          </a:xfrm>
        </p:grpSpPr>
        <p:sp>
          <p:nvSpPr>
            <p:cNvPr id="16" name="object 16"/>
            <p:cNvSpPr/>
            <p:nvPr/>
          </p:nvSpPr>
          <p:spPr>
            <a:xfrm>
              <a:off x="5772275" y="3257310"/>
              <a:ext cx="523240" cy="192405"/>
            </a:xfrm>
            <a:custGeom>
              <a:avLst/>
              <a:gdLst/>
              <a:ahLst/>
              <a:cxnLst/>
              <a:rect l="l" t="t" r="r" b="b"/>
              <a:pathLst>
                <a:path w="523239" h="192404">
                  <a:moveTo>
                    <a:pt x="248020" y="0"/>
                  </a:moveTo>
                  <a:lnTo>
                    <a:pt x="181773" y="2297"/>
                  </a:lnTo>
                  <a:lnTo>
                    <a:pt x="122438" y="9189"/>
                  </a:lnTo>
                  <a:lnTo>
                    <a:pt x="72304" y="20678"/>
                  </a:lnTo>
                  <a:lnTo>
                    <a:pt x="33661" y="36765"/>
                  </a:lnTo>
                  <a:lnTo>
                    <a:pt x="0" y="82740"/>
                  </a:lnTo>
                  <a:lnTo>
                    <a:pt x="8796" y="110013"/>
                  </a:lnTo>
                  <a:lnTo>
                    <a:pt x="72304" y="158256"/>
                  </a:lnTo>
                  <a:lnTo>
                    <a:pt x="122438" y="176232"/>
                  </a:lnTo>
                  <a:lnTo>
                    <a:pt x="181773" y="188116"/>
                  </a:lnTo>
                  <a:lnTo>
                    <a:pt x="248019" y="192410"/>
                  </a:lnTo>
                  <a:lnTo>
                    <a:pt x="315139" y="189229"/>
                  </a:lnTo>
                  <a:lnTo>
                    <a:pt x="374594" y="180315"/>
                  </a:lnTo>
                  <a:lnTo>
                    <a:pt x="425417" y="166610"/>
                  </a:lnTo>
                  <a:lnTo>
                    <a:pt x="466634" y="149058"/>
                  </a:lnTo>
                  <a:lnTo>
                    <a:pt x="516375" y="106180"/>
                  </a:lnTo>
                  <a:lnTo>
                    <a:pt x="522956" y="82740"/>
                  </a:lnTo>
                  <a:lnTo>
                    <a:pt x="516375" y="60782"/>
                  </a:lnTo>
                  <a:lnTo>
                    <a:pt x="466634" y="27009"/>
                  </a:lnTo>
                  <a:lnTo>
                    <a:pt x="425417" y="15191"/>
                  </a:lnTo>
                  <a:lnTo>
                    <a:pt x="374594" y="6751"/>
                  </a:lnTo>
                  <a:lnTo>
                    <a:pt x="315139" y="1687"/>
                  </a:lnTo>
                  <a:lnTo>
                    <a:pt x="248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72275" y="3257310"/>
              <a:ext cx="523240" cy="192405"/>
            </a:xfrm>
            <a:custGeom>
              <a:avLst/>
              <a:gdLst/>
              <a:ahLst/>
              <a:cxnLst/>
              <a:rect l="l" t="t" r="r" b="b"/>
              <a:pathLst>
                <a:path w="523239" h="192404">
                  <a:moveTo>
                    <a:pt x="248020" y="0"/>
                  </a:moveTo>
                  <a:lnTo>
                    <a:pt x="181773" y="2297"/>
                  </a:lnTo>
                  <a:lnTo>
                    <a:pt x="122438" y="9189"/>
                  </a:lnTo>
                  <a:lnTo>
                    <a:pt x="72304" y="20678"/>
                  </a:lnTo>
                  <a:lnTo>
                    <a:pt x="33661" y="36765"/>
                  </a:lnTo>
                  <a:lnTo>
                    <a:pt x="0" y="82740"/>
                  </a:lnTo>
                  <a:lnTo>
                    <a:pt x="8796" y="110013"/>
                  </a:lnTo>
                  <a:lnTo>
                    <a:pt x="72304" y="158256"/>
                  </a:lnTo>
                  <a:lnTo>
                    <a:pt x="122438" y="176232"/>
                  </a:lnTo>
                  <a:lnTo>
                    <a:pt x="181773" y="188116"/>
                  </a:lnTo>
                  <a:lnTo>
                    <a:pt x="248019" y="192410"/>
                  </a:lnTo>
                  <a:lnTo>
                    <a:pt x="315139" y="189229"/>
                  </a:lnTo>
                  <a:lnTo>
                    <a:pt x="374594" y="180315"/>
                  </a:lnTo>
                  <a:lnTo>
                    <a:pt x="425417" y="166610"/>
                  </a:lnTo>
                  <a:lnTo>
                    <a:pt x="466634" y="149058"/>
                  </a:lnTo>
                  <a:lnTo>
                    <a:pt x="516375" y="106180"/>
                  </a:lnTo>
                  <a:lnTo>
                    <a:pt x="522956" y="82740"/>
                  </a:lnTo>
                  <a:lnTo>
                    <a:pt x="516375" y="60782"/>
                  </a:lnTo>
                  <a:lnTo>
                    <a:pt x="466634" y="27009"/>
                  </a:lnTo>
                  <a:lnTo>
                    <a:pt x="425417" y="15191"/>
                  </a:lnTo>
                  <a:lnTo>
                    <a:pt x="374594" y="6751"/>
                  </a:lnTo>
                  <a:lnTo>
                    <a:pt x="315139" y="1687"/>
                  </a:lnTo>
                  <a:lnTo>
                    <a:pt x="248020" y="0"/>
                  </a:lnTo>
                </a:path>
              </a:pathLst>
            </a:custGeom>
            <a:ln w="55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61586" y="3532461"/>
              <a:ext cx="358775" cy="110489"/>
            </a:xfrm>
            <a:custGeom>
              <a:avLst/>
              <a:gdLst/>
              <a:ahLst/>
              <a:cxnLst/>
              <a:rect l="l" t="t" r="r" b="b"/>
              <a:pathLst>
                <a:path w="358775" h="110489">
                  <a:moveTo>
                    <a:pt x="165621" y="0"/>
                  </a:moveTo>
                  <a:lnTo>
                    <a:pt x="104865" y="4741"/>
                  </a:lnTo>
                  <a:lnTo>
                    <a:pt x="51808" y="17239"/>
                  </a:lnTo>
                  <a:lnTo>
                    <a:pt x="14252" y="34906"/>
                  </a:lnTo>
                  <a:lnTo>
                    <a:pt x="0" y="55150"/>
                  </a:lnTo>
                  <a:lnTo>
                    <a:pt x="14252" y="75411"/>
                  </a:lnTo>
                  <a:lnTo>
                    <a:pt x="51808" y="93086"/>
                  </a:lnTo>
                  <a:lnTo>
                    <a:pt x="104865" y="105587"/>
                  </a:lnTo>
                  <a:lnTo>
                    <a:pt x="165621" y="110329"/>
                  </a:lnTo>
                  <a:lnTo>
                    <a:pt x="242140" y="105587"/>
                  </a:lnTo>
                  <a:lnTo>
                    <a:pt x="303364" y="93086"/>
                  </a:lnTo>
                  <a:lnTo>
                    <a:pt x="343988" y="75411"/>
                  </a:lnTo>
                  <a:lnTo>
                    <a:pt x="358708" y="55150"/>
                  </a:lnTo>
                  <a:lnTo>
                    <a:pt x="343988" y="34906"/>
                  </a:lnTo>
                  <a:lnTo>
                    <a:pt x="303364" y="17239"/>
                  </a:lnTo>
                  <a:lnTo>
                    <a:pt x="242140" y="4741"/>
                  </a:lnTo>
                  <a:lnTo>
                    <a:pt x="165621" y="0"/>
                  </a:lnTo>
                </a:path>
              </a:pathLst>
            </a:custGeom>
            <a:ln w="554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5374" y="3693971"/>
              <a:ext cx="200714" cy="11697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830649" y="2775992"/>
            <a:ext cx="948690" cy="5657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0"/>
              </a:spcBef>
            </a:pPr>
            <a:r>
              <a:rPr sz="1750" b="1" spc="-140" dirty="0">
                <a:latin typeface="Arial"/>
                <a:cs typeface="Arial"/>
              </a:rPr>
              <a:t>W</a:t>
            </a:r>
            <a:r>
              <a:rPr sz="1750" b="1" spc="-10" dirty="0">
                <a:latin typeface="Arial"/>
                <a:cs typeface="Arial"/>
              </a:rPr>
              <a:t>e</a:t>
            </a:r>
            <a:r>
              <a:rPr sz="1750" b="1" spc="-370" dirty="0">
                <a:latin typeface="Arial"/>
                <a:cs typeface="Arial"/>
              </a:rPr>
              <a:t> </a:t>
            </a:r>
            <a:r>
              <a:rPr sz="1750" b="1" spc="-275" dirty="0">
                <a:latin typeface="Arial"/>
                <a:cs typeface="Arial"/>
              </a:rPr>
              <a:t>l</a:t>
            </a:r>
            <a:r>
              <a:rPr sz="1750" b="1" spc="-204" dirty="0">
                <a:latin typeface="Arial"/>
                <a:cs typeface="Arial"/>
              </a:rPr>
              <a:t>oo</a:t>
            </a:r>
            <a:r>
              <a:rPr sz="1750" b="1" spc="-10" dirty="0">
                <a:latin typeface="Arial"/>
                <a:cs typeface="Arial"/>
              </a:rPr>
              <a:t>k</a:t>
            </a:r>
            <a:r>
              <a:rPr sz="1750" b="1" spc="-370" dirty="0">
                <a:latin typeface="Arial"/>
                <a:cs typeface="Arial"/>
              </a:rPr>
              <a:t> </a:t>
            </a:r>
            <a:r>
              <a:rPr sz="1750" b="1" spc="-110" dirty="0">
                <a:latin typeface="Arial"/>
                <a:cs typeface="Arial"/>
              </a:rPr>
              <a:t>a</a:t>
            </a:r>
            <a:r>
              <a:rPr sz="1750" b="1" spc="-5" dirty="0">
                <a:latin typeface="Arial"/>
                <a:cs typeface="Arial"/>
              </a:rPr>
              <a:t>t  </a:t>
            </a:r>
            <a:r>
              <a:rPr sz="1750" b="1" spc="-150" dirty="0">
                <a:latin typeface="Arial"/>
                <a:cs typeface="Arial"/>
              </a:rPr>
              <a:t>t</a:t>
            </a:r>
            <a:r>
              <a:rPr sz="1750" b="1" spc="-204" dirty="0">
                <a:latin typeface="Arial"/>
                <a:cs typeface="Arial"/>
              </a:rPr>
              <a:t>h</a:t>
            </a:r>
            <a:r>
              <a:rPr sz="1750" b="1" spc="-330" dirty="0">
                <a:latin typeface="Arial"/>
                <a:cs typeface="Arial"/>
              </a:rPr>
              <a:t>a</a:t>
            </a:r>
            <a:r>
              <a:rPr sz="1750" b="1" spc="65" dirty="0">
                <a:latin typeface="Arial"/>
                <a:cs typeface="Arial"/>
              </a:rPr>
              <a:t>t</a:t>
            </a:r>
            <a:r>
              <a:rPr sz="1750" b="1" spc="-204" dirty="0">
                <a:latin typeface="Arial"/>
                <a:cs typeface="Arial"/>
              </a:rPr>
              <a:t>p</a:t>
            </a:r>
            <a:r>
              <a:rPr sz="1750" b="1" spc="-55" dirty="0">
                <a:latin typeface="Arial"/>
                <a:cs typeface="Arial"/>
              </a:rPr>
              <a:t>i</a:t>
            </a:r>
            <a:r>
              <a:rPr sz="1750" b="1" spc="-330" dirty="0">
                <a:latin typeface="Arial"/>
                <a:cs typeface="Arial"/>
              </a:rPr>
              <a:t>c</a:t>
            </a:r>
            <a:r>
              <a:rPr sz="1750" b="1" spc="-150" dirty="0">
                <a:latin typeface="Arial"/>
                <a:cs typeface="Arial"/>
              </a:rPr>
              <a:t>t</a:t>
            </a:r>
            <a:r>
              <a:rPr sz="1750" b="1" spc="-204" dirty="0">
                <a:latin typeface="Arial"/>
                <a:cs typeface="Arial"/>
              </a:rPr>
              <a:t>u</a:t>
            </a:r>
            <a:r>
              <a:rPr sz="1750" b="1" spc="-250" dirty="0">
                <a:latin typeface="Arial"/>
                <a:cs typeface="Arial"/>
              </a:rPr>
              <a:t>r</a:t>
            </a:r>
            <a:r>
              <a:rPr sz="1750" b="1" spc="-10" dirty="0">
                <a:latin typeface="Arial"/>
                <a:cs typeface="Arial"/>
              </a:rPr>
              <a:t>e</a:t>
            </a:r>
            <a:endParaRPr sz="17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34054" y="1785555"/>
            <a:ext cx="767080" cy="56642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0"/>
              </a:spcBef>
            </a:pPr>
            <a:r>
              <a:rPr sz="1750" b="1" spc="-110" dirty="0">
                <a:latin typeface="Arial"/>
                <a:cs typeface="Arial"/>
              </a:rPr>
              <a:t>a</a:t>
            </a:r>
            <a:r>
              <a:rPr sz="1750" b="1" spc="-204" dirty="0">
                <a:latin typeface="Arial"/>
                <a:cs typeface="Arial"/>
              </a:rPr>
              <a:t>n</a:t>
            </a:r>
            <a:r>
              <a:rPr sz="1750" b="1" spc="10" dirty="0">
                <a:latin typeface="Arial"/>
                <a:cs typeface="Arial"/>
              </a:rPr>
              <a:t>d</a:t>
            </a:r>
            <a:r>
              <a:rPr sz="1750" b="1" spc="-204" dirty="0">
                <a:latin typeface="Arial"/>
                <a:cs typeface="Arial"/>
              </a:rPr>
              <a:t>g</a:t>
            </a:r>
            <a:r>
              <a:rPr sz="1750" b="1" spc="-110" dirty="0">
                <a:latin typeface="Arial"/>
                <a:cs typeface="Arial"/>
              </a:rPr>
              <a:t>a</a:t>
            </a:r>
            <a:r>
              <a:rPr sz="1750" b="1" spc="-275" dirty="0">
                <a:latin typeface="Arial"/>
                <a:cs typeface="Arial"/>
              </a:rPr>
              <a:t>i</a:t>
            </a:r>
            <a:r>
              <a:rPr sz="1750" b="1" spc="-5" dirty="0">
                <a:latin typeface="Arial"/>
                <a:cs typeface="Arial"/>
              </a:rPr>
              <a:t>n  </a:t>
            </a:r>
            <a:r>
              <a:rPr sz="1750" b="1" spc="-55" dirty="0">
                <a:latin typeface="Arial"/>
                <a:cs typeface="Arial"/>
              </a:rPr>
              <a:t>i</a:t>
            </a:r>
            <a:r>
              <a:rPr sz="1750" b="1" spc="10" dirty="0">
                <a:latin typeface="Arial"/>
                <a:cs typeface="Arial"/>
              </a:rPr>
              <a:t>n</a:t>
            </a:r>
            <a:r>
              <a:rPr sz="1750" b="1" spc="105" dirty="0">
                <a:latin typeface="Arial"/>
                <a:cs typeface="Arial"/>
              </a:rPr>
              <a:t>s</a:t>
            </a:r>
            <a:r>
              <a:rPr sz="1750" b="1" spc="-55" dirty="0">
                <a:latin typeface="Arial"/>
                <a:cs typeface="Arial"/>
              </a:rPr>
              <a:t>i</a:t>
            </a:r>
            <a:r>
              <a:rPr sz="1750" b="1" spc="10" dirty="0">
                <a:latin typeface="Arial"/>
                <a:cs typeface="Arial"/>
              </a:rPr>
              <a:t>gh</a:t>
            </a:r>
            <a:r>
              <a:rPr sz="1750" b="1" spc="-5" dirty="0">
                <a:latin typeface="Arial"/>
                <a:cs typeface="Arial"/>
              </a:rPr>
              <a:t>t</a:t>
            </a:r>
            <a:endParaRPr sz="17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21765" y="4453637"/>
            <a:ext cx="7486650" cy="20593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079115">
              <a:lnSpc>
                <a:spcPct val="100000"/>
              </a:lnSpc>
              <a:spcBef>
                <a:spcPts val="125"/>
              </a:spcBef>
            </a:pPr>
            <a:r>
              <a:rPr sz="2150" spc="45" dirty="0">
                <a:latin typeface="Arial MT"/>
                <a:cs typeface="Arial MT"/>
              </a:rPr>
              <a:t>I</a:t>
            </a:r>
            <a:r>
              <a:rPr sz="2150" spc="-114" dirty="0">
                <a:latin typeface="Arial MT"/>
                <a:cs typeface="Arial MT"/>
              </a:rPr>
              <a:t>n</a:t>
            </a:r>
            <a:r>
              <a:rPr sz="2150" spc="45" dirty="0">
                <a:latin typeface="Arial MT"/>
                <a:cs typeface="Arial MT"/>
              </a:rPr>
              <a:t>f</a:t>
            </a:r>
            <a:r>
              <a:rPr sz="2150" spc="100" dirty="0">
                <a:latin typeface="Arial MT"/>
                <a:cs typeface="Arial MT"/>
              </a:rPr>
              <a:t>o</a:t>
            </a:r>
            <a:r>
              <a:rPr sz="2150" spc="-70" dirty="0">
                <a:latin typeface="Arial MT"/>
                <a:cs typeface="Arial MT"/>
              </a:rPr>
              <a:t>rm</a:t>
            </a:r>
            <a:r>
              <a:rPr sz="2150" spc="100" dirty="0">
                <a:latin typeface="Arial MT"/>
                <a:cs typeface="Arial MT"/>
              </a:rPr>
              <a:t>a</a:t>
            </a:r>
            <a:r>
              <a:rPr sz="2150" spc="-165" dirty="0">
                <a:latin typeface="Arial MT"/>
                <a:cs typeface="Arial MT"/>
              </a:rPr>
              <a:t>t</a:t>
            </a:r>
            <a:r>
              <a:rPr sz="2150" spc="165" dirty="0">
                <a:latin typeface="Arial MT"/>
                <a:cs typeface="Arial MT"/>
              </a:rPr>
              <a:t>i</a:t>
            </a:r>
            <a:r>
              <a:rPr sz="2150" spc="100" dirty="0">
                <a:latin typeface="Arial MT"/>
                <a:cs typeface="Arial MT"/>
              </a:rPr>
              <a:t>o</a:t>
            </a:r>
            <a:r>
              <a:rPr sz="2150" spc="10" dirty="0">
                <a:latin typeface="Arial MT"/>
                <a:cs typeface="Arial MT"/>
              </a:rPr>
              <a:t>n</a:t>
            </a:r>
            <a:r>
              <a:rPr sz="2150" spc="-290" dirty="0">
                <a:latin typeface="Arial MT"/>
                <a:cs typeface="Arial MT"/>
              </a:rPr>
              <a:t> </a:t>
            </a:r>
            <a:r>
              <a:rPr sz="2150" spc="10" dirty="0">
                <a:latin typeface="Arial MT"/>
                <a:cs typeface="Arial MT"/>
              </a:rPr>
              <a:t>v</a:t>
            </a:r>
            <a:r>
              <a:rPr sz="2150" spc="165" dirty="0">
                <a:latin typeface="Arial MT"/>
                <a:cs typeface="Arial MT"/>
              </a:rPr>
              <a:t>i</a:t>
            </a:r>
            <a:r>
              <a:rPr sz="2150" spc="10" dirty="0">
                <a:latin typeface="Arial MT"/>
                <a:cs typeface="Arial MT"/>
              </a:rPr>
              <a:t>s</a:t>
            </a:r>
            <a:r>
              <a:rPr sz="2150" spc="-120" dirty="0">
                <a:latin typeface="Arial MT"/>
                <a:cs typeface="Arial MT"/>
              </a:rPr>
              <a:t>u</a:t>
            </a:r>
            <a:r>
              <a:rPr sz="2150" spc="-114" dirty="0">
                <a:latin typeface="Arial MT"/>
                <a:cs typeface="Arial MT"/>
              </a:rPr>
              <a:t>a</a:t>
            </a:r>
            <a:r>
              <a:rPr sz="2150" spc="-45" dirty="0">
                <a:latin typeface="Arial MT"/>
                <a:cs typeface="Arial MT"/>
              </a:rPr>
              <a:t>li</a:t>
            </a:r>
            <a:r>
              <a:rPr sz="2150" spc="10" dirty="0">
                <a:latin typeface="Arial MT"/>
                <a:cs typeface="Arial MT"/>
              </a:rPr>
              <a:t>z</a:t>
            </a:r>
            <a:r>
              <a:rPr sz="2150" spc="95" dirty="0">
                <a:latin typeface="Arial MT"/>
                <a:cs typeface="Arial MT"/>
              </a:rPr>
              <a:t>a</a:t>
            </a:r>
            <a:r>
              <a:rPr sz="2150" spc="45" dirty="0">
                <a:latin typeface="Arial MT"/>
                <a:cs typeface="Arial MT"/>
              </a:rPr>
              <a:t>t</a:t>
            </a:r>
            <a:r>
              <a:rPr sz="2150" spc="-45" dirty="0">
                <a:latin typeface="Arial MT"/>
                <a:cs typeface="Arial MT"/>
              </a:rPr>
              <a:t>i</a:t>
            </a:r>
            <a:r>
              <a:rPr sz="2150" spc="100" dirty="0">
                <a:latin typeface="Arial MT"/>
                <a:cs typeface="Arial MT"/>
              </a:rPr>
              <a:t>o</a:t>
            </a:r>
            <a:r>
              <a:rPr sz="2150" spc="10" dirty="0">
                <a:latin typeface="Arial MT"/>
                <a:cs typeface="Arial MT"/>
              </a:rPr>
              <a:t>n</a:t>
            </a:r>
            <a:endParaRPr sz="21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process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visualization: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graphically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encoded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viewed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order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mental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model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(Spence,</a:t>
            </a:r>
            <a:r>
              <a:rPr sz="1400" spc="-3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00FF"/>
                </a:solidFill>
                <a:latin typeface="Arial MT"/>
                <a:cs typeface="Arial MT"/>
              </a:rPr>
              <a:t>2007)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645"/>
              </a:spcBef>
            </a:pPr>
            <a:r>
              <a:rPr sz="1400" spc="-5" dirty="0">
                <a:latin typeface="Arial MT"/>
                <a:cs typeface="Arial MT"/>
              </a:rPr>
              <a:t>15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300846" y="1771696"/>
            <a:ext cx="138430" cy="1348740"/>
            <a:chOff x="2300846" y="1771696"/>
            <a:chExt cx="138430" cy="1348740"/>
          </a:xfrm>
        </p:grpSpPr>
        <p:sp>
          <p:nvSpPr>
            <p:cNvPr id="24" name="object 24"/>
            <p:cNvSpPr/>
            <p:nvPr/>
          </p:nvSpPr>
          <p:spPr>
            <a:xfrm>
              <a:off x="2300846" y="2954571"/>
              <a:ext cx="138430" cy="165735"/>
            </a:xfrm>
            <a:custGeom>
              <a:avLst/>
              <a:gdLst/>
              <a:ahLst/>
              <a:cxnLst/>
              <a:rect l="l" t="t" r="r" b="b"/>
              <a:pathLst>
                <a:path w="138430" h="165735">
                  <a:moveTo>
                    <a:pt x="137825" y="0"/>
                  </a:moveTo>
                  <a:lnTo>
                    <a:pt x="0" y="0"/>
                  </a:lnTo>
                  <a:lnTo>
                    <a:pt x="82426" y="165480"/>
                  </a:lnTo>
                  <a:lnTo>
                    <a:pt x="137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55558" y="1771696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265614"/>
                  </a:lnTo>
                </a:path>
              </a:pathLst>
            </a:custGeom>
            <a:ln w="276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0415" rIns="0" bIns="0" rtlCol="0">
            <a:spAutoFit/>
          </a:bodyPr>
          <a:lstStyle/>
          <a:p>
            <a:pPr marL="1557020" marR="5080" indent="-145732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Visualization,</a:t>
            </a:r>
            <a:r>
              <a:rPr spc="-10" dirty="0"/>
              <a:t> </a:t>
            </a:r>
            <a:r>
              <a:rPr dirty="0"/>
              <a:t>Visual</a:t>
            </a:r>
            <a:r>
              <a:rPr spc="-15" dirty="0"/>
              <a:t> </a:t>
            </a:r>
            <a:r>
              <a:rPr spc="-5" dirty="0"/>
              <a:t>Data</a:t>
            </a:r>
            <a:r>
              <a:rPr spc="-25" dirty="0"/>
              <a:t> </a:t>
            </a:r>
            <a:r>
              <a:rPr spc="-5" dirty="0"/>
              <a:t>Mining, </a:t>
            </a:r>
            <a:r>
              <a:rPr spc="-875" dirty="0"/>
              <a:t> </a:t>
            </a:r>
            <a:r>
              <a:rPr spc="-5" dirty="0"/>
              <a:t>and related</a:t>
            </a:r>
            <a:r>
              <a:rPr spc="-30" dirty="0"/>
              <a:t> </a:t>
            </a:r>
            <a:r>
              <a:rPr spc="-5" dirty="0"/>
              <a:t>fields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4285" y="6437477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16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9160" y="3044951"/>
            <a:ext cx="7200900" cy="2976880"/>
            <a:chOff x="899160" y="3044951"/>
            <a:chExt cx="7200900" cy="29768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" y="3051047"/>
              <a:ext cx="4431792" cy="18729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2336" y="3044951"/>
              <a:ext cx="3887723" cy="18394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5748" y="3747515"/>
              <a:ext cx="4547615" cy="2273808"/>
            </a:xfrm>
            <a:prstGeom prst="rect">
              <a:avLst/>
            </a:prstGeom>
          </p:spPr>
        </p:pic>
      </p:grp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43254"/>
            <a:ext cx="4958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Visualization</a:t>
            </a:r>
            <a:r>
              <a:rPr sz="2400" spc="40" dirty="0"/>
              <a:t> </a:t>
            </a:r>
            <a:r>
              <a:rPr sz="2400" spc="-5" dirty="0"/>
              <a:t>and</a:t>
            </a:r>
            <a:r>
              <a:rPr sz="2400" spc="5" dirty="0"/>
              <a:t> </a:t>
            </a:r>
            <a:r>
              <a:rPr sz="2400" spc="-5" dirty="0"/>
              <a:t>Visual</a:t>
            </a:r>
            <a:r>
              <a:rPr sz="2400" spc="10" dirty="0"/>
              <a:t> </a:t>
            </a:r>
            <a:r>
              <a:rPr sz="2400" spc="-5" dirty="0"/>
              <a:t>Data</a:t>
            </a:r>
            <a:r>
              <a:rPr sz="2400" spc="5" dirty="0"/>
              <a:t> </a:t>
            </a:r>
            <a:r>
              <a:rPr sz="2400" spc="-5" dirty="0"/>
              <a:t>Mining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02437" y="1798701"/>
            <a:ext cx="8205470" cy="4714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2700" indent="-34290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dirty="0">
                <a:latin typeface="Arial MT"/>
                <a:cs typeface="Arial MT"/>
              </a:rPr>
              <a:t> a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field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Computing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focused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how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visually </a:t>
            </a:r>
            <a:r>
              <a:rPr sz="2000" b="1" spc="-5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explore, </a:t>
            </a:r>
            <a:r>
              <a:rPr sz="2000" b="1" spc="-5" dirty="0">
                <a:latin typeface="Arial"/>
                <a:cs typeface="Arial"/>
              </a:rPr>
              <a:t>transform </a:t>
            </a:r>
            <a:r>
              <a:rPr sz="2000" b="1" dirty="0">
                <a:latin typeface="Arial"/>
                <a:cs typeface="Arial"/>
              </a:rPr>
              <a:t>and </a:t>
            </a:r>
            <a:r>
              <a:rPr sz="2000" b="1" spc="-5" dirty="0">
                <a:latin typeface="Arial"/>
                <a:cs typeface="Arial"/>
              </a:rPr>
              <a:t>represent </a:t>
            </a:r>
            <a:r>
              <a:rPr sz="2000" b="1" spc="-10" dirty="0">
                <a:latin typeface="Arial"/>
                <a:cs typeface="Arial"/>
              </a:rPr>
              <a:t>large </a:t>
            </a:r>
            <a:r>
              <a:rPr sz="2000" b="1" spc="-5" dirty="0">
                <a:latin typeface="Arial"/>
                <a:cs typeface="Arial"/>
              </a:rPr>
              <a:t>amounts of data </a:t>
            </a:r>
            <a:r>
              <a:rPr sz="2000" b="1" dirty="0">
                <a:latin typeface="Arial"/>
                <a:cs typeface="Arial"/>
              </a:rPr>
              <a:t>to </a:t>
            </a:r>
            <a:r>
              <a:rPr sz="2000" b="1" spc="-5" dirty="0">
                <a:latin typeface="Arial"/>
                <a:cs typeface="Arial"/>
              </a:rPr>
              <a:t>gain </a:t>
            </a:r>
            <a:r>
              <a:rPr sz="2000" b="1" dirty="0">
                <a:latin typeface="Arial"/>
                <a:cs typeface="Arial"/>
              </a:rPr>
              <a:t> insight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into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phenomena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 dirty="0">
              <a:latin typeface="Arial"/>
              <a:cs typeface="Arial"/>
            </a:endParaRPr>
          </a:p>
          <a:p>
            <a:pPr marL="355600" marR="13970" indent="-342900" algn="just">
              <a:lnSpc>
                <a:spcPct val="100000"/>
              </a:lnSpc>
              <a:buFont typeface="Arial MT"/>
              <a:buChar char="•"/>
              <a:tabLst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Visual representations </a:t>
            </a:r>
            <a:r>
              <a:rPr sz="2000" b="1" spc="-5" dirty="0">
                <a:latin typeface="Arial"/>
                <a:cs typeface="Arial"/>
              </a:rPr>
              <a:t>take </a:t>
            </a:r>
            <a:r>
              <a:rPr sz="2000" b="1" dirty="0">
                <a:latin typeface="Arial"/>
                <a:cs typeface="Arial"/>
              </a:rPr>
              <a:t>advantage </a:t>
            </a:r>
            <a:r>
              <a:rPr sz="2000" b="1" spc="-5" dirty="0">
                <a:latin typeface="Arial"/>
                <a:cs typeface="Arial"/>
              </a:rPr>
              <a:t>of </a:t>
            </a:r>
            <a:r>
              <a:rPr sz="2000" b="1" dirty="0">
                <a:latin typeface="Arial"/>
                <a:cs typeface="Arial"/>
              </a:rPr>
              <a:t>the </a:t>
            </a:r>
            <a:r>
              <a:rPr sz="2000" b="1" spc="-5" dirty="0">
                <a:latin typeface="Arial"/>
                <a:cs typeface="Arial"/>
              </a:rPr>
              <a:t>human eye’s </a:t>
            </a:r>
            <a:r>
              <a:rPr sz="2000" b="1" dirty="0">
                <a:latin typeface="Arial"/>
                <a:cs typeface="Arial"/>
              </a:rPr>
              <a:t>broad </a:t>
            </a:r>
            <a:r>
              <a:rPr sz="2000" b="1" spc="-5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bandwidth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pathway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mind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 dirty="0">
              <a:latin typeface="Arial MT"/>
              <a:cs typeface="Arial MT"/>
            </a:endParaRPr>
          </a:p>
          <a:p>
            <a:pPr marL="355600" marR="1397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  <a:tab pos="1282065" algn="l"/>
                <a:tab pos="2009139" algn="l"/>
                <a:tab pos="3004185" algn="l"/>
                <a:tab pos="3761740" algn="l"/>
                <a:tab pos="5462905" algn="l"/>
                <a:tab pos="5838190" algn="l"/>
                <a:tab pos="6947534" algn="l"/>
                <a:tab pos="7971790" algn="l"/>
              </a:tabLst>
            </a:pPr>
            <a:r>
              <a:rPr sz="2000" b="1" dirty="0">
                <a:latin typeface="Arial"/>
                <a:cs typeface="Arial"/>
              </a:rPr>
              <a:t>V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sual	Da</a:t>
            </a:r>
            <a:r>
              <a:rPr sz="2000" b="1" spc="-15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a	M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ning	u</a:t>
            </a: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es	</a:t>
            </a:r>
            <a:r>
              <a:rPr sz="2000" b="1" spc="-25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isua</a:t>
            </a:r>
            <a:r>
              <a:rPr sz="2000" b="1" spc="-10" dirty="0">
                <a:latin typeface="Arial"/>
                <a:cs typeface="Arial"/>
              </a:rPr>
              <a:t>l</a:t>
            </a:r>
            <a:r>
              <a:rPr sz="2000" b="1" dirty="0">
                <a:latin typeface="Arial"/>
                <a:cs typeface="Arial"/>
              </a:rPr>
              <a:t>iz</a:t>
            </a:r>
            <a:r>
              <a:rPr sz="2000" b="1" spc="-10" dirty="0">
                <a:latin typeface="Arial"/>
                <a:cs typeface="Arial"/>
              </a:rPr>
              <a:t>a</a:t>
            </a:r>
            <a:r>
              <a:rPr sz="2000" b="1" dirty="0">
                <a:latin typeface="Arial"/>
                <a:cs typeface="Arial"/>
              </a:rPr>
              <a:t>tion	</a:t>
            </a:r>
            <a:r>
              <a:rPr sz="2000" spc="-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n	d</a:t>
            </a:r>
            <a:r>
              <a:rPr sz="2000" spc="-10" dirty="0">
                <a:latin typeface="Arial MT"/>
                <a:cs typeface="Arial MT"/>
              </a:rPr>
              <a:t>e</a:t>
            </a:r>
            <a:r>
              <a:rPr sz="2000" dirty="0">
                <a:latin typeface="Arial MT"/>
                <a:cs typeface="Arial MT"/>
              </a:rPr>
              <a:t>c</a:t>
            </a:r>
            <a:r>
              <a:rPr sz="2000" spc="-10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sion	supp</a:t>
            </a:r>
            <a:r>
              <a:rPr sz="2000" spc="-10" dirty="0">
                <a:latin typeface="Arial MT"/>
                <a:cs typeface="Arial MT"/>
              </a:rPr>
              <a:t>o</a:t>
            </a:r>
            <a:r>
              <a:rPr sz="2000" dirty="0">
                <a:latin typeface="Arial MT"/>
                <a:cs typeface="Arial MT"/>
              </a:rPr>
              <a:t>rt	</a:t>
            </a:r>
            <a:r>
              <a:rPr sz="2000" spc="-10" dirty="0">
                <a:latin typeface="Arial MT"/>
                <a:cs typeface="Arial MT"/>
              </a:rPr>
              <a:t>to  </a:t>
            </a:r>
            <a:r>
              <a:rPr sz="2000" dirty="0">
                <a:latin typeface="Arial MT"/>
                <a:cs typeface="Arial MT"/>
              </a:rPr>
              <a:t>facilitate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exploration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understanding;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dirty="0">
                <a:latin typeface="Arial MT"/>
                <a:cs typeface="Arial MT"/>
              </a:rPr>
              <a:t> involves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Selecting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data,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Transforming,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Representing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visually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 dirty="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17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dirty="0"/>
              <a:t>18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43254"/>
            <a:ext cx="4958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Visualization</a:t>
            </a:r>
            <a:r>
              <a:rPr sz="2400" spc="40" dirty="0"/>
              <a:t> </a:t>
            </a:r>
            <a:r>
              <a:rPr sz="2400" spc="-5" dirty="0"/>
              <a:t>and</a:t>
            </a:r>
            <a:r>
              <a:rPr sz="2400" spc="5" dirty="0"/>
              <a:t> </a:t>
            </a:r>
            <a:r>
              <a:rPr sz="2400" spc="-5" dirty="0"/>
              <a:t>Visual</a:t>
            </a:r>
            <a:r>
              <a:rPr sz="2400" spc="10" dirty="0"/>
              <a:t> </a:t>
            </a:r>
            <a:r>
              <a:rPr sz="2400" spc="-5" dirty="0"/>
              <a:t>Data</a:t>
            </a:r>
            <a:r>
              <a:rPr sz="2400" spc="5" dirty="0"/>
              <a:t> </a:t>
            </a:r>
            <a:r>
              <a:rPr sz="2400" spc="-5" dirty="0"/>
              <a:t>Mining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35940" y="1625549"/>
            <a:ext cx="8070850" cy="4050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Visualization as a scientific field is the </a:t>
            </a:r>
            <a:r>
              <a:rPr sz="2000" spc="5" dirty="0">
                <a:latin typeface="Arial MT"/>
                <a:cs typeface="Arial MT"/>
              </a:rPr>
              <a:t>process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b="1" dirty="0">
                <a:latin typeface="Arial"/>
                <a:cs typeface="Arial"/>
              </a:rPr>
              <a:t>exploring, 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transforming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representing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as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images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(or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other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sensorial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forms)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gain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insight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into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phenomena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Visual 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mining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techniques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high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value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8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exploratory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b="1" spc="-5" dirty="0">
                <a:latin typeface="Arial"/>
                <a:cs typeface="Arial"/>
              </a:rPr>
              <a:t>analysis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6FC0"/>
                </a:solidFill>
                <a:latin typeface="Arial MT"/>
                <a:cs typeface="Arial MT"/>
              </a:rPr>
              <a:t>(Keim,</a:t>
            </a:r>
            <a:r>
              <a:rPr sz="2000" spc="-4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6FC0"/>
                </a:solidFill>
                <a:latin typeface="Arial MT"/>
                <a:cs typeface="Arial MT"/>
              </a:rPr>
              <a:t>2002)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Specially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little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known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about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data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exploration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2000" b="1" dirty="0">
                <a:latin typeface="Arial"/>
                <a:cs typeface="Arial"/>
              </a:rPr>
              <a:t>goals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are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vague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Arial"/>
              <a:cs typeface="Arial"/>
            </a:endParaRPr>
          </a:p>
          <a:p>
            <a:pPr marL="355600" marR="73914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Since 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user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directly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involved</a:t>
            </a:r>
            <a:r>
              <a:rPr sz="2000" spc="-10" dirty="0">
                <a:latin typeface="Arial MT"/>
                <a:cs typeface="Arial MT"/>
              </a:rPr>
              <a:t>,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shifting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adjusting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exploration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goals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automatically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done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if necessary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r>
              <a:rPr dirty="0"/>
              <a:t>19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258267" y="1222070"/>
            <a:ext cx="8585200" cy="4111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Main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advantages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 over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automatic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techniques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(statistics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machine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learning):</a:t>
            </a:r>
            <a:endParaRPr sz="20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easily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deal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highly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inhomogeneous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noisy data</a:t>
            </a: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–"/>
            </a:pPr>
            <a:endParaRPr sz="29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is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intuitive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requires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understanding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complex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mathematical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statistical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algorithms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parameters.</a:t>
            </a: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–"/>
            </a:pPr>
            <a:endParaRPr sz="2900">
              <a:latin typeface="Arial MT"/>
              <a:cs typeface="Arial MT"/>
            </a:endParaRPr>
          </a:p>
          <a:p>
            <a:pPr marL="355600" marR="62928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Visual data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exploration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techniques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provide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much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higher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degree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confidence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findings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exploration.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marR="3492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makes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them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indispensable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conjunction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automatic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exploration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techniques.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43254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Visual</a:t>
            </a:r>
            <a:r>
              <a:rPr sz="2400" spc="-35" dirty="0"/>
              <a:t> </a:t>
            </a:r>
            <a:r>
              <a:rPr sz="2400" spc="-5" dirty="0"/>
              <a:t>Analytics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0948" y="981455"/>
            <a:ext cx="4567830" cy="30434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84" y="4388208"/>
            <a:ext cx="4220502" cy="2429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437" y="1439621"/>
            <a:ext cx="8335645" cy="475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52336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 </a:t>
            </a:r>
            <a:r>
              <a:rPr sz="1800" b="1" spc="-5" dirty="0">
                <a:latin typeface="Arial"/>
                <a:cs typeface="Arial"/>
              </a:rPr>
              <a:t>science </a:t>
            </a:r>
            <a:r>
              <a:rPr sz="1800" b="1" dirty="0">
                <a:latin typeface="Arial"/>
                <a:cs typeface="Arial"/>
              </a:rPr>
              <a:t>of </a:t>
            </a:r>
            <a:r>
              <a:rPr sz="1800" b="1" spc="-5" dirty="0">
                <a:latin typeface="Arial"/>
                <a:cs typeface="Arial"/>
              </a:rPr>
              <a:t>analytical 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reasoning supported </a:t>
            </a:r>
            <a:r>
              <a:rPr sz="1800" b="1" dirty="0">
                <a:latin typeface="Arial"/>
                <a:cs typeface="Arial"/>
              </a:rPr>
              <a:t>by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interactive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visual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interfaces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5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“Detect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expected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discover</a:t>
            </a:r>
            <a:endParaRPr sz="18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unexpected”</a:t>
            </a:r>
            <a:endParaRPr sz="1800">
              <a:latin typeface="Arial MT"/>
              <a:cs typeface="Arial MT"/>
            </a:endParaRPr>
          </a:p>
          <a:p>
            <a:pPr marL="12700" marR="5021580" algn="just">
              <a:lnSpc>
                <a:spcPct val="100000"/>
              </a:lnSpc>
              <a:spcBef>
                <a:spcPts val="10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Illuminating the Path - The Research </a:t>
            </a:r>
            <a:r>
              <a:rPr sz="1600" spc="-430" dirty="0">
                <a:solidFill>
                  <a:srgbClr val="009999"/>
                </a:solidFill>
                <a:latin typeface="Arial MT"/>
                <a:cs typeface="Arial MT"/>
                <a:hlinkClick r:id="rId5"/>
              </a:rPr>
              <a:t> </a:t>
            </a: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and Development Agenda for </a:t>
            </a: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Visual </a:t>
            </a:r>
            <a:r>
              <a:rPr sz="1600" spc="-430" dirty="0">
                <a:solidFill>
                  <a:srgbClr val="009999"/>
                </a:solidFill>
                <a:latin typeface="Arial MT"/>
                <a:cs typeface="Arial MT"/>
                <a:hlinkClick r:id="rId5"/>
              </a:rPr>
              <a:t> </a:t>
            </a: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Analytics</a:t>
            </a:r>
            <a:endParaRPr sz="16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</a:pPr>
            <a:r>
              <a:rPr sz="1600" spc="-5" dirty="0">
                <a:solidFill>
                  <a:srgbClr val="0033CC"/>
                </a:solidFill>
                <a:latin typeface="Arial MT"/>
                <a:cs typeface="Arial MT"/>
              </a:rPr>
              <a:t>(Thomas</a:t>
            </a:r>
            <a:r>
              <a:rPr sz="1600" spc="10" dirty="0">
                <a:solidFill>
                  <a:srgbClr val="0033C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33CC"/>
                </a:solidFill>
                <a:latin typeface="Arial MT"/>
                <a:cs typeface="Arial MT"/>
              </a:rPr>
              <a:t>and</a:t>
            </a:r>
            <a:r>
              <a:rPr sz="1600" spc="-10" dirty="0">
                <a:solidFill>
                  <a:srgbClr val="0033C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33CC"/>
                </a:solidFill>
                <a:latin typeface="Arial MT"/>
                <a:cs typeface="Arial MT"/>
              </a:rPr>
              <a:t>Cook,</a:t>
            </a:r>
            <a:r>
              <a:rPr sz="1600" spc="-20" dirty="0">
                <a:solidFill>
                  <a:srgbClr val="0033C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33CC"/>
                </a:solidFill>
                <a:latin typeface="Arial MT"/>
                <a:cs typeface="Arial MT"/>
              </a:rPr>
              <a:t>2006)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Arial MT"/>
              <a:cs typeface="Arial MT"/>
            </a:endParaRPr>
          </a:p>
          <a:p>
            <a:pPr marL="4081779" marR="50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“The </a:t>
            </a:r>
            <a:r>
              <a:rPr sz="1800" spc="-15" dirty="0">
                <a:latin typeface="Arial MT"/>
                <a:cs typeface="Arial MT"/>
              </a:rPr>
              <a:t>Visual </a:t>
            </a:r>
            <a:r>
              <a:rPr sz="1800" spc="-10" dirty="0">
                <a:latin typeface="Arial MT"/>
                <a:cs typeface="Arial MT"/>
              </a:rPr>
              <a:t>Analytics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b="1" dirty="0">
                <a:latin typeface="Arial"/>
                <a:cs typeface="Arial"/>
              </a:rPr>
              <a:t>combines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automatic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visual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analysis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methods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tight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coupling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through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human 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interaction </a:t>
            </a:r>
            <a:r>
              <a:rPr sz="1800" dirty="0">
                <a:latin typeface="Arial MT"/>
                <a:cs typeface="Arial MT"/>
              </a:rPr>
              <a:t>in </a:t>
            </a:r>
            <a:r>
              <a:rPr sz="1800" spc="-10" dirty="0">
                <a:latin typeface="Arial MT"/>
                <a:cs typeface="Arial MT"/>
              </a:rPr>
              <a:t>order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gain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knowledge 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5" dirty="0">
                <a:latin typeface="Arial MT"/>
                <a:cs typeface="Arial MT"/>
              </a:rPr>
              <a:t> data.”</a:t>
            </a:r>
            <a:endParaRPr sz="1800">
              <a:latin typeface="Arial MT"/>
              <a:cs typeface="Arial MT"/>
            </a:endParaRPr>
          </a:p>
          <a:p>
            <a:pPr marL="4081779">
              <a:lnSpc>
                <a:spcPct val="100000"/>
              </a:lnSpc>
              <a:spcBef>
                <a:spcPts val="83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http://www.visual-analytics.eu/faq</a:t>
            </a:r>
            <a:r>
              <a:rPr sz="18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dirty="0"/>
              <a:t>21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52" y="772744"/>
            <a:ext cx="3002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What</a:t>
            </a:r>
            <a:r>
              <a:rPr sz="2400" spc="-20" dirty="0"/>
              <a:t> </a:t>
            </a:r>
            <a:r>
              <a:rPr sz="2400" spc="-5" dirty="0"/>
              <a:t>is</a:t>
            </a:r>
            <a:r>
              <a:rPr sz="2400" spc="-20" dirty="0"/>
              <a:t> </a:t>
            </a:r>
            <a:r>
              <a:rPr sz="2400" spc="-5" dirty="0"/>
              <a:t>Visualization?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30200" y="1790445"/>
            <a:ext cx="834834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process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of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exploring,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transforming</a:t>
            </a:r>
            <a:r>
              <a:rPr sz="2200" spc="3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55" dirty="0"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representing</a:t>
            </a:r>
            <a:r>
              <a:rPr sz="2200" b="1" spc="4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data</a:t>
            </a:r>
            <a:r>
              <a:rPr sz="2200" b="1" spc="40" dirty="0"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as </a:t>
            </a:r>
            <a:r>
              <a:rPr sz="2200" spc="-59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images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gain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insight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into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phenomena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1592" y="5463032"/>
            <a:ext cx="1994535" cy="929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marR="30480" indent="-172720">
              <a:lnSpc>
                <a:spcPct val="1201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Passamoquoddy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Bay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(10</a:t>
            </a:r>
            <a:r>
              <a:rPr sz="1575" spc="-7" baseline="26455" dirty="0">
                <a:latin typeface="Arial MT"/>
                <a:cs typeface="Arial MT"/>
              </a:rPr>
              <a:t>6</a:t>
            </a:r>
            <a:r>
              <a:rPr sz="1575" spc="225" baseline="264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measures)</a:t>
            </a:r>
            <a:endParaRPr sz="1600">
              <a:latin typeface="Arial MT"/>
              <a:cs typeface="Arial MT"/>
            </a:endParaRPr>
          </a:p>
          <a:p>
            <a:pPr marL="333375">
              <a:lnSpc>
                <a:spcPct val="100000"/>
              </a:lnSpc>
              <a:spcBef>
                <a:spcPts val="580"/>
              </a:spcBef>
            </a:pPr>
            <a:r>
              <a:rPr sz="1600" spc="-15" dirty="0">
                <a:solidFill>
                  <a:srgbClr val="3B8B92"/>
                </a:solidFill>
                <a:latin typeface="Arial MT"/>
                <a:cs typeface="Arial MT"/>
              </a:rPr>
              <a:t>(Ware</a:t>
            </a:r>
            <a:r>
              <a:rPr sz="1600" spc="-20" dirty="0">
                <a:solidFill>
                  <a:srgbClr val="3B8B92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B8B92"/>
                </a:solidFill>
                <a:latin typeface="Arial MT"/>
                <a:cs typeface="Arial MT"/>
              </a:rPr>
              <a:t>2019)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16777" y="5463032"/>
            <a:ext cx="2851785" cy="61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2010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Portuguese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Higher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Education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(data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from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120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000 candidates)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3345" y="6487159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2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515" y="2877311"/>
            <a:ext cx="5247132" cy="25130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8588" y="2852927"/>
            <a:ext cx="2572512" cy="25618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7658" y="836675"/>
            <a:ext cx="6141384" cy="57348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437" y="413130"/>
            <a:ext cx="3648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Immersive</a:t>
            </a:r>
            <a:r>
              <a:rPr sz="2400" spc="-40" dirty="0"/>
              <a:t> </a:t>
            </a:r>
            <a:r>
              <a:rPr sz="2400" spc="-5" dirty="0"/>
              <a:t>Visual</a:t>
            </a:r>
            <a:r>
              <a:rPr sz="2400" spc="-10" dirty="0"/>
              <a:t> </a:t>
            </a:r>
            <a:r>
              <a:rPr sz="2400" spc="-5" dirty="0"/>
              <a:t>Analytics</a:t>
            </a:r>
            <a:endParaRPr sz="24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dirty="0"/>
              <a:t>22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0555" y="5896457"/>
            <a:ext cx="6290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(Skarbez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/>
                <a:cs typeface="Calibri"/>
              </a:rPr>
              <a:t>et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al.,</a:t>
            </a:r>
            <a:r>
              <a:rPr sz="1800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6FC0"/>
                </a:solidFill>
                <a:latin typeface="Calibri"/>
                <a:cs typeface="Calibri"/>
              </a:rPr>
              <a:t>2019) </a:t>
            </a:r>
            <a:r>
              <a:rPr sz="1800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4"/>
              </a:rPr>
              <a:t>https://www.frontiersin.org/articles/10.3389/frobt.2019.00082/full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dirty="0"/>
              <a:t>23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58494"/>
            <a:ext cx="44348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Visualization</a:t>
            </a:r>
            <a:r>
              <a:rPr sz="2200" spc="-20" dirty="0"/>
              <a:t> </a:t>
            </a:r>
            <a:r>
              <a:rPr sz="2200" spc="-5" dirty="0"/>
              <a:t>and</a:t>
            </a:r>
            <a:r>
              <a:rPr sz="2200" spc="15" dirty="0"/>
              <a:t> </a:t>
            </a:r>
            <a:r>
              <a:rPr sz="2200" spc="-5" dirty="0"/>
              <a:t>Machine</a:t>
            </a:r>
            <a:r>
              <a:rPr sz="2200" dirty="0"/>
              <a:t> </a:t>
            </a:r>
            <a:r>
              <a:rPr sz="2200" spc="-5" dirty="0"/>
              <a:t>Learning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535940" y="1510664"/>
            <a:ext cx="7970520" cy="3673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8481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Information Visualization and Visual Data Mining </a:t>
            </a:r>
            <a:r>
              <a:rPr sz="2000" b="1" spc="-5" dirty="0">
                <a:latin typeface="Arial"/>
                <a:cs typeface="Arial"/>
              </a:rPr>
              <a:t>leverage </a:t>
            </a:r>
            <a:r>
              <a:rPr sz="2000" b="1" dirty="0">
                <a:latin typeface="Arial"/>
                <a:cs typeface="Arial"/>
              </a:rPr>
              <a:t>the 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human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visual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system</a:t>
            </a:r>
            <a:r>
              <a:rPr sz="2000" b="1" spc="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provide</a:t>
            </a:r>
            <a:r>
              <a:rPr sz="2000" b="1" spc="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insight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understanding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unorganized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marR="50355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Machine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Leaning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share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focus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on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data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and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information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main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difference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role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of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user</a:t>
            </a:r>
            <a:r>
              <a:rPr sz="2000" b="1" spc="-9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in 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exploration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modeling:</a:t>
            </a:r>
            <a:endParaRPr sz="20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439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Machine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-&gt;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ultimate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the user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spcBef>
                <a:spcPts val="430"/>
              </a:spcBef>
              <a:buChar char="–"/>
              <a:tabLst>
                <a:tab pos="756285" algn="l"/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-&gt;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allows</a:t>
            </a:r>
            <a:r>
              <a:rPr sz="1800" spc="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user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discover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patterns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9905" y="5157927"/>
            <a:ext cx="14344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adjust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540" y="5758078"/>
            <a:ext cx="82169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http://drops.dagstuhl.de/opus/volltexte/2012/3506/pdf/dagrep_v002_i002_p058_s12081.pdf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0895" y="5207965"/>
            <a:ext cx="16871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6FC0"/>
                </a:solidFill>
                <a:latin typeface="Arial MT"/>
                <a:cs typeface="Arial MT"/>
              </a:rPr>
              <a:t>(Keim</a:t>
            </a:r>
            <a:r>
              <a:rPr sz="1600" spc="-1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Arial MT"/>
                <a:cs typeface="Arial MT"/>
              </a:rPr>
              <a:t>et al.,</a:t>
            </a:r>
            <a:r>
              <a:rPr sz="160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Arial MT"/>
                <a:cs typeface="Arial MT"/>
              </a:rPr>
              <a:t>2012)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7596" y="1269491"/>
            <a:ext cx="4754879" cy="46238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90854"/>
            <a:ext cx="5156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Interviews</a:t>
            </a:r>
            <a:r>
              <a:rPr sz="2400" spc="5" dirty="0"/>
              <a:t> </a:t>
            </a:r>
            <a:r>
              <a:rPr sz="2400" spc="-5" dirty="0"/>
              <a:t>with</a:t>
            </a:r>
            <a:r>
              <a:rPr sz="2400" spc="20" dirty="0"/>
              <a:t> </a:t>
            </a:r>
            <a:r>
              <a:rPr sz="2400" spc="-5" dirty="0"/>
              <a:t>Netflix</a:t>
            </a:r>
            <a:r>
              <a:rPr sz="2400" spc="5" dirty="0"/>
              <a:t> </a:t>
            </a:r>
            <a:r>
              <a:rPr sz="2400" spc="-5" dirty="0"/>
              <a:t>Data</a:t>
            </a:r>
            <a:r>
              <a:rPr sz="2400" spc="15" dirty="0"/>
              <a:t> </a:t>
            </a:r>
            <a:r>
              <a:rPr sz="2400" spc="-5" dirty="0"/>
              <a:t>Scientists: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75361" y="856614"/>
            <a:ext cx="8505825" cy="5656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important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-5" dirty="0">
                <a:latin typeface="Arial MT"/>
                <a:cs typeface="Arial MT"/>
              </a:rPr>
              <a:t> in your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job?</a:t>
            </a:r>
            <a:endParaRPr sz="2000">
              <a:latin typeface="Arial MT"/>
              <a:cs typeface="Arial MT"/>
            </a:endParaRPr>
          </a:p>
          <a:p>
            <a:pPr marL="723900" marR="4586605" indent="-342900">
              <a:lnSpc>
                <a:spcPct val="100000"/>
              </a:lnSpc>
              <a:spcBef>
                <a:spcPts val="1595"/>
              </a:spcBef>
              <a:buChar char="•"/>
              <a:tabLst>
                <a:tab pos="723900" algn="l"/>
                <a:tab pos="724535" algn="l"/>
                <a:tab pos="1663700" algn="l"/>
              </a:tabLst>
            </a:pPr>
            <a:r>
              <a:rPr sz="1800" dirty="0">
                <a:latin typeface="Arial MT"/>
                <a:cs typeface="Arial MT"/>
              </a:rPr>
              <a:t>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critical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aspects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-5" dirty="0">
                <a:latin typeface="Arial MT"/>
                <a:cs typeface="Arial MT"/>
              </a:rPr>
              <a:t>being	a data scientist is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what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you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actually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trying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make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sense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  <a:p>
            <a:pPr marL="723900" marR="4612640" indent="-342900">
              <a:lnSpc>
                <a:spcPct val="100000"/>
              </a:lnSpc>
              <a:spcBef>
                <a:spcPts val="434"/>
              </a:spcBef>
              <a:buChar char="•"/>
              <a:tabLst>
                <a:tab pos="723900" algn="l"/>
                <a:tab pos="724535" algn="l"/>
              </a:tabLst>
            </a:pPr>
            <a:r>
              <a:rPr sz="1800" dirty="0">
                <a:latin typeface="Arial MT"/>
                <a:cs typeface="Arial MT"/>
              </a:rPr>
              <a:t>it </a:t>
            </a:r>
            <a:r>
              <a:rPr sz="1800" spc="-5" dirty="0">
                <a:latin typeface="Arial MT"/>
                <a:cs typeface="Arial MT"/>
              </a:rPr>
              <a:t>is impossible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build a model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unless</a:t>
            </a:r>
            <a:r>
              <a:rPr sz="1800" dirty="0">
                <a:latin typeface="Arial MT"/>
                <a:cs typeface="Arial MT"/>
              </a:rPr>
              <a:t> 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understand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what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means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723900" indent="-343535">
              <a:lnSpc>
                <a:spcPct val="100000"/>
              </a:lnSpc>
              <a:buChar char="•"/>
              <a:tabLst>
                <a:tab pos="723900" algn="l"/>
                <a:tab pos="724535" algn="l"/>
              </a:tabLst>
            </a:pPr>
            <a:r>
              <a:rPr sz="1800" spc="-5" dirty="0">
                <a:latin typeface="Arial MT"/>
                <a:cs typeface="Arial MT"/>
              </a:rPr>
              <a:t>You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 some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boxplots,</a:t>
            </a:r>
            <a:endParaRPr sz="1800">
              <a:latin typeface="Arial MT"/>
              <a:cs typeface="Arial MT"/>
            </a:endParaRPr>
          </a:p>
          <a:p>
            <a:pPr marL="7239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scatterplots,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trend </a:t>
            </a:r>
            <a:r>
              <a:rPr sz="1800" spc="-10" dirty="0">
                <a:latin typeface="Arial MT"/>
                <a:cs typeface="Arial MT"/>
              </a:rPr>
              <a:t>analysis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Arial MT"/>
              <a:cs typeface="Arial MT"/>
            </a:endParaRPr>
          </a:p>
          <a:p>
            <a:pPr marL="723900" marR="4751705" indent="-342900">
              <a:lnSpc>
                <a:spcPct val="100000"/>
              </a:lnSpc>
              <a:buFont typeface="Arial MT"/>
              <a:buChar char="•"/>
              <a:tabLst>
                <a:tab pos="788035" algn="l"/>
                <a:tab pos="788670" algn="l"/>
              </a:tabLst>
            </a:pPr>
            <a:r>
              <a:rPr dirty="0"/>
              <a:t>	</a:t>
            </a:r>
            <a:r>
              <a:rPr sz="1800" spc="-5" dirty="0">
                <a:latin typeface="Arial MT"/>
                <a:cs typeface="Arial MT"/>
              </a:rPr>
              <a:t>Domain scientists play a very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important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https://classroom.udacity.com/courses/ud404/lessons/9239573934/concepts/92387205290923</a:t>
            </a:r>
            <a:endParaRPr sz="1600">
              <a:latin typeface="Arial MT"/>
              <a:cs typeface="Arial MT"/>
            </a:endParaRPr>
          </a:p>
          <a:p>
            <a:pPr marL="8221345">
              <a:lnSpc>
                <a:spcPct val="100000"/>
              </a:lnSpc>
              <a:spcBef>
                <a:spcPts val="405"/>
              </a:spcBef>
            </a:pPr>
            <a:r>
              <a:rPr sz="1400" spc="-5" dirty="0">
                <a:latin typeface="Arial MT"/>
                <a:cs typeface="Arial MT"/>
              </a:rPr>
              <a:t>24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dirty="0"/>
              <a:t>25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90854"/>
            <a:ext cx="63925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When</a:t>
            </a:r>
            <a:r>
              <a:rPr sz="2200" spc="5" dirty="0"/>
              <a:t> </a:t>
            </a:r>
            <a:r>
              <a:rPr sz="2200" spc="-5" dirty="0"/>
              <a:t>are</a:t>
            </a:r>
            <a:r>
              <a:rPr sz="2200" spc="25" dirty="0"/>
              <a:t> </a:t>
            </a:r>
            <a:r>
              <a:rPr sz="2200" spc="-5" dirty="0"/>
              <a:t>Visualization solutions</a:t>
            </a:r>
            <a:r>
              <a:rPr sz="2200" spc="5" dirty="0"/>
              <a:t> </a:t>
            </a:r>
            <a:r>
              <a:rPr sz="2200" spc="-5" dirty="0"/>
              <a:t>most</a:t>
            </a:r>
            <a:r>
              <a:rPr sz="2200" spc="30" dirty="0"/>
              <a:t> </a:t>
            </a:r>
            <a:r>
              <a:rPr sz="2200" spc="-5" dirty="0"/>
              <a:t>appropriate?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553618" y="1728342"/>
            <a:ext cx="8112759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10" dirty="0">
                <a:latin typeface="Arial MT"/>
                <a:cs typeface="Arial MT"/>
              </a:rPr>
              <a:t>analyze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people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don't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know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exactly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what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questions </a:t>
            </a:r>
            <a:r>
              <a:rPr sz="1800" spc="-5" dirty="0">
                <a:latin typeface="Arial MT"/>
                <a:cs typeface="Arial MT"/>
              </a:rPr>
              <a:t>they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ask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advance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-"/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-"/>
            </a:pPr>
            <a:endParaRPr sz="17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long-term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where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human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intends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</a:t>
            </a:r>
            <a:r>
              <a:rPr sz="1800" b="1" spc="-5" dirty="0">
                <a:latin typeface="Arial"/>
                <a:cs typeface="Arial"/>
              </a:rPr>
              <a:t> stay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 the loop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indefinitely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(e.g.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scientific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discovery,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medical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diagnosis)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for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long-term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monitor</a:t>
            </a:r>
            <a:r>
              <a:rPr sz="1800" b="1" spc="-5" dirty="0">
                <a:latin typeface="Arial"/>
                <a:cs typeface="Arial"/>
              </a:rPr>
              <a:t> a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system</a:t>
            </a:r>
            <a:r>
              <a:rPr sz="1800" spc="-10" dirty="0">
                <a:latin typeface="Arial MT"/>
                <a:cs typeface="Arial MT"/>
              </a:rPr>
              <a:t>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people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 </a:t>
            </a:r>
            <a:r>
              <a:rPr sz="1800" dirty="0">
                <a:latin typeface="Arial MT"/>
                <a:cs typeface="Arial MT"/>
              </a:rPr>
              <a:t>take</a:t>
            </a:r>
            <a:r>
              <a:rPr sz="1800" spc="-5" dirty="0">
                <a:latin typeface="Arial MT"/>
                <a:cs typeface="Arial MT"/>
              </a:rPr>
              <a:t> action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they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spot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unreasonable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behavior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(e.g.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stock market)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 MT"/>
              <a:cs typeface="Arial MT"/>
            </a:endParaRPr>
          </a:p>
          <a:p>
            <a:pPr marL="299085" marR="82550" indent="-287020">
              <a:lnSpc>
                <a:spcPct val="100000"/>
              </a:lnSpc>
              <a:buChar char="-"/>
              <a:tabLst>
                <a:tab pos="299085" algn="l"/>
                <a:tab pos="299720" algn="l"/>
              </a:tabLst>
            </a:pP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transitional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where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goal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5" dirty="0">
                <a:latin typeface="Arial MT"/>
                <a:cs typeface="Arial MT"/>
              </a:rPr>
              <a:t>“</a:t>
            </a:r>
            <a:r>
              <a:rPr sz="1800" b="1" spc="5" dirty="0">
                <a:latin typeface="Arial"/>
                <a:cs typeface="Arial"/>
              </a:rPr>
              <a:t>work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itself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out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job</a:t>
            </a:r>
            <a:r>
              <a:rPr sz="1800" dirty="0">
                <a:latin typeface="Arial MT"/>
                <a:cs typeface="Arial MT"/>
              </a:rPr>
              <a:t>",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helping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designers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future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purely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computational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solutions,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303" y="648969"/>
            <a:ext cx="51796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Visualization</a:t>
            </a:r>
            <a:r>
              <a:rPr sz="2200" spc="-15" dirty="0"/>
              <a:t> </a:t>
            </a:r>
            <a:r>
              <a:rPr sz="2200" spc="-5" dirty="0"/>
              <a:t>in</a:t>
            </a:r>
            <a:r>
              <a:rPr sz="2200" spc="10" dirty="0"/>
              <a:t> </a:t>
            </a:r>
            <a:r>
              <a:rPr sz="2200" spc="-5" dirty="0"/>
              <a:t>the</a:t>
            </a:r>
            <a:r>
              <a:rPr sz="2200" spc="15" dirty="0"/>
              <a:t> </a:t>
            </a:r>
            <a:r>
              <a:rPr sz="2200" spc="-5" dirty="0"/>
              <a:t>Data</a:t>
            </a:r>
            <a:r>
              <a:rPr sz="2200" spc="20" dirty="0"/>
              <a:t> </a:t>
            </a:r>
            <a:r>
              <a:rPr sz="2200" spc="-5" dirty="0"/>
              <a:t>Science Process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546303" y="5025009"/>
            <a:ext cx="28562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Explaining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303" y="5756249"/>
            <a:ext cx="30365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Analyzing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results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62858" y="4987797"/>
            <a:ext cx="855980" cy="281940"/>
          </a:xfrm>
          <a:custGeom>
            <a:avLst/>
            <a:gdLst/>
            <a:ahLst/>
            <a:cxnLst/>
            <a:rect l="l" t="t" r="r" b="b"/>
            <a:pathLst>
              <a:path w="855979" h="281939">
                <a:moveTo>
                  <a:pt x="819189" y="28700"/>
                </a:moveTo>
                <a:lnTo>
                  <a:pt x="0" y="269747"/>
                </a:lnTo>
                <a:lnTo>
                  <a:pt x="3555" y="281939"/>
                </a:lnTo>
                <a:lnTo>
                  <a:pt x="822715" y="40938"/>
                </a:lnTo>
                <a:lnTo>
                  <a:pt x="831428" y="31715"/>
                </a:lnTo>
                <a:lnTo>
                  <a:pt x="819189" y="28700"/>
                </a:lnTo>
                <a:close/>
              </a:path>
              <a:path w="855979" h="281939">
                <a:moveTo>
                  <a:pt x="845303" y="22097"/>
                </a:moveTo>
                <a:lnTo>
                  <a:pt x="841628" y="22097"/>
                </a:lnTo>
                <a:lnTo>
                  <a:pt x="845312" y="34289"/>
                </a:lnTo>
                <a:lnTo>
                  <a:pt x="822715" y="40938"/>
                </a:lnTo>
                <a:lnTo>
                  <a:pt x="775842" y="90550"/>
                </a:lnTo>
                <a:lnTo>
                  <a:pt x="775969" y="94487"/>
                </a:lnTo>
                <a:lnTo>
                  <a:pt x="781050" y="99313"/>
                </a:lnTo>
                <a:lnTo>
                  <a:pt x="785113" y="99187"/>
                </a:lnTo>
                <a:lnTo>
                  <a:pt x="855599" y="24637"/>
                </a:lnTo>
                <a:lnTo>
                  <a:pt x="845303" y="22097"/>
                </a:lnTo>
                <a:close/>
              </a:path>
              <a:path w="855979" h="281939">
                <a:moveTo>
                  <a:pt x="831428" y="31715"/>
                </a:moveTo>
                <a:lnTo>
                  <a:pt x="822715" y="40938"/>
                </a:lnTo>
                <a:lnTo>
                  <a:pt x="845312" y="34289"/>
                </a:lnTo>
                <a:lnTo>
                  <a:pt x="841882" y="34289"/>
                </a:lnTo>
                <a:lnTo>
                  <a:pt x="831428" y="31715"/>
                </a:lnTo>
                <a:close/>
              </a:path>
              <a:path w="855979" h="281939">
                <a:moveTo>
                  <a:pt x="838834" y="23875"/>
                </a:moveTo>
                <a:lnTo>
                  <a:pt x="831428" y="31715"/>
                </a:lnTo>
                <a:lnTo>
                  <a:pt x="841882" y="34289"/>
                </a:lnTo>
                <a:lnTo>
                  <a:pt x="838834" y="23875"/>
                </a:lnTo>
                <a:close/>
              </a:path>
              <a:path w="855979" h="281939">
                <a:moveTo>
                  <a:pt x="842166" y="23875"/>
                </a:moveTo>
                <a:lnTo>
                  <a:pt x="838834" y="23875"/>
                </a:lnTo>
                <a:lnTo>
                  <a:pt x="841882" y="34289"/>
                </a:lnTo>
                <a:lnTo>
                  <a:pt x="845312" y="34289"/>
                </a:lnTo>
                <a:lnTo>
                  <a:pt x="842166" y="23875"/>
                </a:lnTo>
                <a:close/>
              </a:path>
              <a:path w="855979" h="281939">
                <a:moveTo>
                  <a:pt x="841628" y="22097"/>
                </a:moveTo>
                <a:lnTo>
                  <a:pt x="819189" y="28700"/>
                </a:lnTo>
                <a:lnTo>
                  <a:pt x="831428" y="31715"/>
                </a:lnTo>
                <a:lnTo>
                  <a:pt x="838834" y="23875"/>
                </a:lnTo>
                <a:lnTo>
                  <a:pt x="842166" y="23875"/>
                </a:lnTo>
                <a:lnTo>
                  <a:pt x="841628" y="22097"/>
                </a:lnTo>
                <a:close/>
              </a:path>
              <a:path w="855979" h="281939">
                <a:moveTo>
                  <a:pt x="755903" y="0"/>
                </a:moveTo>
                <a:lnTo>
                  <a:pt x="752475" y="2158"/>
                </a:lnTo>
                <a:lnTo>
                  <a:pt x="751713" y="5587"/>
                </a:lnTo>
                <a:lnTo>
                  <a:pt x="750824" y="8889"/>
                </a:lnTo>
                <a:lnTo>
                  <a:pt x="752855" y="12318"/>
                </a:lnTo>
                <a:lnTo>
                  <a:pt x="756284" y="13207"/>
                </a:lnTo>
                <a:lnTo>
                  <a:pt x="819189" y="28700"/>
                </a:lnTo>
                <a:lnTo>
                  <a:pt x="841628" y="22097"/>
                </a:lnTo>
                <a:lnTo>
                  <a:pt x="845303" y="22097"/>
                </a:lnTo>
                <a:lnTo>
                  <a:pt x="759332" y="888"/>
                </a:lnTo>
                <a:lnTo>
                  <a:pt x="755903" y="0"/>
                </a:lnTo>
                <a:close/>
              </a:path>
            </a:pathLst>
          </a:custGeom>
          <a:solidFill>
            <a:srgbClr val="2E2E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6303" y="1366520"/>
            <a:ext cx="6489065" cy="3714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Information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useful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several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stages: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Exploring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Selecting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automatic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Monitoring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performance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Detecting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when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updated</a:t>
            </a:r>
            <a:endParaRPr sz="2000">
              <a:latin typeface="Arial MT"/>
              <a:cs typeface="Arial MT"/>
            </a:endParaRPr>
          </a:p>
          <a:p>
            <a:pPr marL="4161790">
              <a:lnSpc>
                <a:spcPct val="100000"/>
              </a:lnSpc>
              <a:spcBef>
                <a:spcPts val="1430"/>
              </a:spcBef>
            </a:pPr>
            <a:r>
              <a:rPr sz="1800" spc="-5" dirty="0">
                <a:latin typeface="Arial MT"/>
                <a:cs typeface="Arial MT"/>
              </a:rPr>
              <a:t>XAI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10" dirty="0">
                <a:latin typeface="Arial MT"/>
                <a:cs typeface="Arial MT"/>
              </a:rPr>
              <a:t> Explainable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AI: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60"/>
              </a:spcBef>
            </a:pPr>
            <a:r>
              <a:rPr dirty="0"/>
              <a:t>26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95825" y="5054853"/>
            <a:ext cx="241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recent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active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trend in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AI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27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0168" y="1408302"/>
            <a:ext cx="8008620" cy="41662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965" marR="481330" indent="-342900">
              <a:lnSpc>
                <a:spcPts val="2160"/>
              </a:lnSpc>
              <a:spcBef>
                <a:spcPts val="3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usefulness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graphical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representations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large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amounts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been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recognized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long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ago: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 MT"/>
              <a:cs typeface="Arial MT"/>
            </a:endParaRPr>
          </a:p>
          <a:p>
            <a:pPr marL="970915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XVIII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XIX</a:t>
            </a:r>
            <a:r>
              <a:rPr sz="2000" dirty="0">
                <a:latin typeface="Arial MT"/>
                <a:cs typeface="Arial MT"/>
              </a:rPr>
              <a:t> centuries-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graphics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statistics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science:</a:t>
            </a:r>
            <a:endParaRPr sz="2000">
              <a:latin typeface="Arial MT"/>
              <a:cs typeface="Arial MT"/>
            </a:endParaRPr>
          </a:p>
          <a:p>
            <a:pPr marL="1726564">
              <a:lnSpc>
                <a:spcPct val="100000"/>
              </a:lnSpc>
              <a:spcBef>
                <a:spcPts val="600"/>
              </a:spcBef>
            </a:pP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W.</a:t>
            </a:r>
            <a:r>
              <a:rPr sz="2000" spc="-4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Playfair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C.</a:t>
            </a:r>
            <a:r>
              <a:rPr sz="2000" spc="-35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J.</a:t>
            </a:r>
            <a:r>
              <a:rPr sz="2000" spc="-3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Minard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Arial MT"/>
              <a:cs typeface="Arial MT"/>
            </a:endParaRPr>
          </a:p>
          <a:p>
            <a:pPr marL="932815">
              <a:lnSpc>
                <a:spcPct val="100000"/>
              </a:lnSpc>
              <a:tabLst>
                <a:tab pos="1412875" algn="l"/>
              </a:tabLst>
            </a:pPr>
            <a:r>
              <a:rPr sz="2000" dirty="0">
                <a:latin typeface="Arial MT"/>
                <a:cs typeface="Arial MT"/>
              </a:rPr>
              <a:t>XX	century-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J.</a:t>
            </a:r>
            <a:r>
              <a:rPr sz="2000" spc="-25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Bertin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E.</a:t>
            </a:r>
            <a:r>
              <a:rPr sz="2000" spc="-2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Arial MT"/>
                <a:cs typeface="Arial MT"/>
              </a:rPr>
              <a:t>Tufte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Arial MT"/>
              <a:cs typeface="Arial MT"/>
            </a:endParaRPr>
          </a:p>
          <a:p>
            <a:pPr marL="354965" marR="535305" indent="-342900">
              <a:lnSpc>
                <a:spcPts val="216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computer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made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more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practicable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discipline: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Arial MT"/>
              <a:cs typeface="Arial MT"/>
            </a:endParaRPr>
          </a:p>
          <a:p>
            <a:pPr marL="501650">
              <a:lnSpc>
                <a:spcPct val="100000"/>
              </a:lnSpc>
              <a:tabLst>
                <a:tab pos="6792595" algn="l"/>
              </a:tabLst>
            </a:pPr>
            <a:r>
              <a:rPr sz="2000" dirty="0">
                <a:latin typeface="Arial MT"/>
                <a:cs typeface="Arial MT"/>
              </a:rPr>
              <a:t>1987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-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Identification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autonomous	discipline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4517" y="5822696"/>
            <a:ext cx="46545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dirty="0">
                <a:latin typeface="Arial"/>
                <a:cs typeface="Arial"/>
              </a:rPr>
              <a:t>Visualization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in</a:t>
            </a:r>
            <a:r>
              <a:rPr sz="2000" i="1" spc="-5" dirty="0">
                <a:latin typeface="Arial"/>
                <a:cs typeface="Arial"/>
              </a:rPr>
              <a:t> Scientific </a:t>
            </a:r>
            <a:r>
              <a:rPr sz="2000" i="1" dirty="0">
                <a:latin typeface="Arial"/>
                <a:cs typeface="Arial"/>
              </a:rPr>
              <a:t>Computing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(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McCormick,</a:t>
            </a:r>
            <a:r>
              <a:rPr sz="2000" spc="-7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de</a:t>
            </a:r>
            <a:r>
              <a:rPr sz="2000" spc="-2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Fanti</a:t>
            </a:r>
            <a:r>
              <a:rPr sz="2000" spc="-15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and</a:t>
            </a:r>
            <a:r>
              <a:rPr sz="2000" spc="-2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Brown</a:t>
            </a:r>
            <a:r>
              <a:rPr sz="2000" spc="-1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–</a:t>
            </a:r>
            <a:r>
              <a:rPr sz="2000" spc="-2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1987)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3352" y="653288"/>
            <a:ext cx="1634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Brief</a:t>
            </a:r>
            <a:r>
              <a:rPr sz="2400" spc="-40" dirty="0"/>
              <a:t> </a:t>
            </a:r>
            <a:r>
              <a:rPr sz="2400" spc="-5" dirty="0"/>
              <a:t>history</a:t>
            </a:r>
            <a:endParaRPr sz="240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358885" y="6290109"/>
            <a:ext cx="27432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sz="1400" dirty="0">
                <a:latin typeface="Arial MT"/>
                <a:cs typeface="Arial MT"/>
              </a:rPr>
              <a:t>28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90168" y="1727708"/>
            <a:ext cx="6844665" cy="3592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Plenty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Visualization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examples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“pre-computer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age”: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1155065" lvl="1" indent="-229235">
              <a:lnSpc>
                <a:spcPct val="100000"/>
              </a:lnSpc>
              <a:spcBef>
                <a:spcPts val="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 MT"/>
                <a:cs typeface="Arial MT"/>
              </a:rPr>
              <a:t>Inclination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planetary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orbits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" dirty="0">
                <a:latin typeface="Arial MT"/>
                <a:cs typeface="Arial MT"/>
              </a:rPr>
              <a:t> Xth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century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1155065" lvl="1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 MT"/>
                <a:cs typeface="Arial MT"/>
              </a:rPr>
              <a:t>Import/ </a:t>
            </a:r>
            <a:r>
              <a:rPr sz="1800" spc="-10" dirty="0">
                <a:latin typeface="Arial MT"/>
                <a:cs typeface="Arial MT"/>
              </a:rPr>
              <a:t>export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(Playfair)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 </a:t>
            </a:r>
            <a:r>
              <a:rPr sz="1800" spc="-5" dirty="0">
                <a:latin typeface="Arial MT"/>
                <a:cs typeface="Arial MT"/>
              </a:rPr>
              <a:t>XVIIIth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century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1155065" lvl="1" indent="-229235">
              <a:lnSpc>
                <a:spcPct val="100000"/>
              </a:lnSpc>
              <a:spcBef>
                <a:spcPts val="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 MT"/>
                <a:cs typeface="Arial MT"/>
              </a:rPr>
              <a:t>Magnetic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declination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(Halley)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 </a:t>
            </a:r>
            <a:r>
              <a:rPr sz="1800" spc="-5" dirty="0">
                <a:latin typeface="Arial MT"/>
                <a:cs typeface="Arial MT"/>
              </a:rPr>
              <a:t>XVIIIth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century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1155065" lvl="1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 MT"/>
                <a:cs typeface="Arial MT"/>
              </a:rPr>
              <a:t>Russia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campaign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Napoleon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(Minard)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–XIXth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century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1155065" lvl="1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1800" spc="-5" dirty="0">
                <a:latin typeface="Arial MT"/>
                <a:cs typeface="Arial MT"/>
              </a:rPr>
              <a:t>Cholera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out-brake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London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(Dr.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Snow)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" dirty="0">
                <a:latin typeface="Arial MT"/>
                <a:cs typeface="Arial MT"/>
              </a:rPr>
              <a:t> XIXth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century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549" y="927861"/>
            <a:ext cx="1634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Brief</a:t>
            </a:r>
            <a:r>
              <a:rPr sz="2400" spc="-40" dirty="0"/>
              <a:t> </a:t>
            </a:r>
            <a:r>
              <a:rPr sz="2400" spc="-5" dirty="0"/>
              <a:t>history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476" y="2143895"/>
            <a:ext cx="6096699" cy="28624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065" y="862329"/>
            <a:ext cx="39516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“Pre-computer”</a:t>
            </a:r>
            <a:r>
              <a:rPr sz="2400" spc="-15" dirty="0"/>
              <a:t> </a:t>
            </a:r>
            <a:r>
              <a:rPr sz="2400" spc="-10" dirty="0"/>
              <a:t>Visualization: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8358885" y="6290109"/>
            <a:ext cx="27432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sz="1400" dirty="0">
                <a:latin typeface="Arial MT"/>
                <a:cs typeface="Arial MT"/>
              </a:rPr>
              <a:t>29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1534414"/>
            <a:ext cx="394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One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oldest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known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Visualizations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26870" y="5330444"/>
            <a:ext cx="54667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Inclination</a:t>
            </a:r>
            <a:r>
              <a:rPr sz="1600" i="1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600" i="1" spc="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orbits</a:t>
            </a:r>
            <a:r>
              <a:rPr sz="1600" i="1" spc="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along</a:t>
            </a:r>
            <a:r>
              <a:rPr sz="1600" i="1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600" i="1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time</a:t>
            </a:r>
            <a:r>
              <a:rPr sz="1600" i="1" spc="4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-</a:t>
            </a:r>
            <a:r>
              <a:rPr sz="1600" i="1" spc="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Xth</a:t>
            </a:r>
            <a:r>
              <a:rPr sz="1600" i="1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century</a:t>
            </a:r>
            <a:r>
              <a:rPr sz="1600" i="1" spc="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15" dirty="0">
                <a:solidFill>
                  <a:srgbClr val="3B8B92"/>
                </a:solidFill>
                <a:latin typeface="Arial"/>
                <a:cs typeface="Arial"/>
              </a:rPr>
              <a:t>(Tufte,1983)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639" y="444195"/>
            <a:ext cx="48971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One</a:t>
            </a:r>
            <a:r>
              <a:rPr sz="1800" spc="-15" dirty="0"/>
              <a:t> </a:t>
            </a:r>
            <a:r>
              <a:rPr sz="1800" spc="-5" dirty="0"/>
              <a:t>of</a:t>
            </a:r>
            <a:r>
              <a:rPr sz="1800" dirty="0"/>
              <a:t> </a:t>
            </a:r>
            <a:r>
              <a:rPr sz="1800" spc="-5" dirty="0"/>
              <a:t>the first </a:t>
            </a:r>
            <a:r>
              <a:rPr sz="1800" spc="-10" dirty="0"/>
              <a:t>Visualizations</a:t>
            </a:r>
            <a:r>
              <a:rPr sz="1800" spc="30" dirty="0"/>
              <a:t> </a:t>
            </a:r>
            <a:r>
              <a:rPr sz="1800" spc="-5" dirty="0"/>
              <a:t>used in</a:t>
            </a:r>
            <a:r>
              <a:rPr sz="1800" spc="5" dirty="0"/>
              <a:t> </a:t>
            </a:r>
            <a:r>
              <a:rPr sz="1800" spc="-5" dirty="0"/>
              <a:t>“business”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48767" y="3953636"/>
            <a:ext cx="43992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Import/export</a:t>
            </a:r>
            <a:r>
              <a:rPr sz="1600" i="1" spc="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during the</a:t>
            </a:r>
            <a:r>
              <a:rPr sz="1600" i="1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period</a:t>
            </a:r>
            <a:r>
              <a:rPr sz="1600" i="1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from1770</a:t>
            </a:r>
            <a:r>
              <a:rPr sz="1600" i="1" spc="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to1782 </a:t>
            </a:r>
            <a:r>
              <a:rPr sz="1600" i="1" spc="-4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by</a:t>
            </a:r>
            <a:r>
              <a:rPr sz="1600" i="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William</a:t>
            </a:r>
            <a:r>
              <a:rPr sz="1600" i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Playfair</a:t>
            </a:r>
            <a:r>
              <a:rPr sz="1600" i="1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25" dirty="0">
                <a:solidFill>
                  <a:srgbClr val="6B6BCF"/>
                </a:solidFill>
                <a:latin typeface="Arial"/>
                <a:cs typeface="Arial"/>
              </a:rPr>
              <a:t>(Tufte,</a:t>
            </a:r>
            <a:r>
              <a:rPr sz="1600" i="1" spc="30" dirty="0">
                <a:solidFill>
                  <a:srgbClr val="6B6BCF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6B6BCF"/>
                </a:solidFill>
                <a:latin typeface="Arial"/>
                <a:cs typeface="Arial"/>
              </a:rPr>
              <a:t>1983)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59" y="754380"/>
            <a:ext cx="4556760" cy="30342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40679" y="1531619"/>
            <a:ext cx="3145949" cy="381457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43854" y="811529"/>
            <a:ext cx="2941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first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using contours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(isolines)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58885" y="6290109"/>
            <a:ext cx="27432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sz="1400" dirty="0">
                <a:latin typeface="Arial MT"/>
                <a:cs typeface="Arial MT"/>
              </a:rPr>
              <a:t>30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7953" y="5406644"/>
            <a:ext cx="254635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588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Magnetic declination 1701 </a:t>
            </a:r>
            <a:r>
              <a:rPr sz="1600" i="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Edmund</a:t>
            </a:r>
            <a:r>
              <a:rPr sz="1600" i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Halley</a:t>
            </a:r>
            <a:r>
              <a:rPr sz="1600" i="1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15" dirty="0">
                <a:solidFill>
                  <a:srgbClr val="6B6BCF"/>
                </a:solidFill>
                <a:latin typeface="Arial"/>
                <a:cs typeface="Arial"/>
              </a:rPr>
              <a:t>(Tufte,1983)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208" y="603631"/>
            <a:ext cx="62433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“Ancestors”</a:t>
            </a:r>
            <a:r>
              <a:rPr sz="2000" spc="-40" dirty="0"/>
              <a:t> </a:t>
            </a:r>
            <a:r>
              <a:rPr sz="2000" spc="-5" dirty="0"/>
              <a:t>of</a:t>
            </a:r>
            <a:r>
              <a:rPr sz="2000" spc="-15" dirty="0"/>
              <a:t> </a:t>
            </a:r>
            <a:r>
              <a:rPr sz="2000" dirty="0"/>
              <a:t>simple</a:t>
            </a:r>
            <a:r>
              <a:rPr sz="2000" spc="-10" dirty="0"/>
              <a:t> </a:t>
            </a:r>
            <a:r>
              <a:rPr sz="2000" spc="-5" dirty="0"/>
              <a:t>representations</a:t>
            </a:r>
            <a:r>
              <a:rPr sz="2000" spc="-40" dirty="0"/>
              <a:t> </a:t>
            </a:r>
            <a:r>
              <a:rPr sz="2000" spc="-5" dirty="0"/>
              <a:t>of univariate</a:t>
            </a:r>
            <a:r>
              <a:rPr sz="2000" spc="-25" dirty="0"/>
              <a:t> </a:t>
            </a:r>
            <a:r>
              <a:rPr sz="2000" spc="-5" dirty="0"/>
              <a:t>data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37159" y="5934557"/>
            <a:ext cx="3358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W.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Playfair,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i="1" spc="-5" dirty="0">
                <a:latin typeface="Arial"/>
                <a:cs typeface="Arial"/>
              </a:rPr>
              <a:t>Statistical</a:t>
            </a:r>
            <a:r>
              <a:rPr sz="1600" i="1" spc="-20" dirty="0">
                <a:latin typeface="Arial"/>
                <a:cs typeface="Arial"/>
              </a:rPr>
              <a:t> </a:t>
            </a:r>
            <a:r>
              <a:rPr sz="1600" i="1" spc="-5" dirty="0">
                <a:latin typeface="Arial"/>
                <a:cs typeface="Arial"/>
              </a:rPr>
              <a:t>Breviary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1801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4285" y="6437477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31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0552" y="3509771"/>
            <a:ext cx="2228088" cy="2552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952" y="3500628"/>
            <a:ext cx="4397387" cy="24505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240" y="1101852"/>
            <a:ext cx="3494532" cy="23042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07789" y="1259281"/>
            <a:ext cx="3995420" cy="148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Exports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Imports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Scotland</a:t>
            </a:r>
            <a:r>
              <a:rPr sz="1800" dirty="0">
                <a:latin typeface="Arial MT"/>
                <a:cs typeface="Arial MT"/>
              </a:rPr>
              <a:t> to </a:t>
            </a:r>
            <a:r>
              <a:rPr sz="1800" spc="-10" dirty="0"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10" dirty="0">
                <a:latin typeface="Arial MT"/>
                <a:cs typeface="Arial MT"/>
              </a:rPr>
              <a:t> different </a:t>
            </a:r>
            <a:r>
              <a:rPr sz="1800" spc="-5" dirty="0">
                <a:latin typeface="Arial MT"/>
                <a:cs typeface="Arial MT"/>
              </a:rPr>
              <a:t>parts</a:t>
            </a:r>
            <a:r>
              <a:rPr sz="1800" dirty="0">
                <a:latin typeface="Arial MT"/>
                <a:cs typeface="Arial MT"/>
              </a:rPr>
              <a:t> 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endParaRPr sz="1800">
              <a:latin typeface="Arial MT"/>
              <a:cs typeface="Arial MT"/>
            </a:endParaRPr>
          </a:p>
          <a:p>
            <a:pPr marL="12700" marR="529590">
              <a:lnSpc>
                <a:spcPct val="100000"/>
              </a:lnSpc>
            </a:pPr>
            <a:r>
              <a:rPr sz="1800" spc="-50" dirty="0">
                <a:latin typeface="Arial MT"/>
                <a:cs typeface="Arial MT"/>
              </a:rPr>
              <a:t>W.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Playfair’s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Commercial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Political</a:t>
            </a:r>
            <a:r>
              <a:rPr sz="1800" i="1" spc="-6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Atlas,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1871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https://en.wikipedia.org/wiki/William_Playfair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43254"/>
            <a:ext cx="5512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Why</a:t>
            </a:r>
            <a:r>
              <a:rPr sz="2400" spc="-5" dirty="0"/>
              <a:t> and</a:t>
            </a:r>
            <a:r>
              <a:rPr sz="2400" spc="10" dirty="0"/>
              <a:t> </a:t>
            </a:r>
            <a:r>
              <a:rPr sz="2400" spc="-5" dirty="0"/>
              <a:t>how</a:t>
            </a:r>
            <a:r>
              <a:rPr sz="2400" spc="5" dirty="0"/>
              <a:t> </a:t>
            </a:r>
            <a:r>
              <a:rPr sz="2400" dirty="0"/>
              <a:t>to </a:t>
            </a:r>
            <a:r>
              <a:rPr sz="2400" spc="-5" dirty="0"/>
              <a:t>represent</a:t>
            </a:r>
            <a:r>
              <a:rPr sz="2400" dirty="0"/>
              <a:t> </a:t>
            </a:r>
            <a:r>
              <a:rPr sz="2400" spc="-5" dirty="0"/>
              <a:t>data</a:t>
            </a:r>
            <a:r>
              <a:rPr sz="2400" dirty="0"/>
              <a:t> </a:t>
            </a:r>
            <a:r>
              <a:rPr sz="2400" spc="-5" dirty="0"/>
              <a:t>visually?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11581" y="1559433"/>
            <a:ext cx="7732395" cy="1165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 MT"/>
                <a:cs typeface="Arial MT"/>
              </a:rPr>
              <a:t>The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human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visual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system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most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powerful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pattern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seeker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200" spc="-5" dirty="0">
                <a:latin typeface="Arial MT"/>
                <a:cs typeface="Arial MT"/>
              </a:rPr>
              <a:t>“seeing</a:t>
            </a:r>
            <a:r>
              <a:rPr sz="2200" spc="-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-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understanding…”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581" y="3571747"/>
            <a:ext cx="6377305" cy="1165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latin typeface="Arial MT"/>
                <a:cs typeface="Arial MT"/>
              </a:rPr>
              <a:t>We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easily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see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patterns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displayed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certain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ways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200" spc="-10" dirty="0">
                <a:latin typeface="Arial MT"/>
                <a:cs typeface="Arial MT"/>
              </a:rPr>
              <a:t>but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not</a:t>
            </a:r>
            <a:r>
              <a:rPr sz="2200" spc="-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in</a:t>
            </a:r>
            <a:r>
              <a:rPr sz="2200" spc="-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others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…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3345" y="6487159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3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67300" y="4017264"/>
            <a:ext cx="3554095" cy="2699385"/>
            <a:chOff x="5067300" y="4017264"/>
            <a:chExt cx="3554095" cy="26993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4718" y="4076700"/>
              <a:ext cx="3456431" cy="10255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7300" y="4201668"/>
              <a:ext cx="2951988" cy="1028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8552" y="4017264"/>
              <a:ext cx="3204972" cy="11780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2831" y="4951476"/>
              <a:ext cx="3296412" cy="176479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659628" y="6576771"/>
            <a:ext cx="1148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3B8B92"/>
                </a:solidFill>
                <a:latin typeface="Arial MT"/>
                <a:cs typeface="Arial MT"/>
              </a:rPr>
              <a:t>(Ware</a:t>
            </a:r>
            <a:r>
              <a:rPr sz="1600" spc="-50" dirty="0">
                <a:solidFill>
                  <a:srgbClr val="3B8B92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B8B92"/>
                </a:solidFill>
                <a:latin typeface="Arial MT"/>
                <a:cs typeface="Arial MT"/>
              </a:rPr>
              <a:t>2019)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32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540" y="790701"/>
            <a:ext cx="341502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Multidimensional</a:t>
            </a:r>
            <a:r>
              <a:rPr sz="2000" spc="-45" dirty="0"/>
              <a:t> </a:t>
            </a:r>
            <a:r>
              <a:rPr sz="2000" spc="-5" dirty="0"/>
              <a:t>Visualization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618540" y="1373250"/>
            <a:ext cx="7082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6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dimensions: place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(2),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n.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direction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30" dirty="0">
                <a:latin typeface="Arial MT"/>
                <a:cs typeface="Arial MT"/>
              </a:rPr>
              <a:t>army,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date,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temperature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1269" y="6195771"/>
            <a:ext cx="6150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Russia</a:t>
            </a:r>
            <a:r>
              <a:rPr sz="1600" i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campaign</a:t>
            </a:r>
            <a:r>
              <a:rPr sz="1600" i="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600" i="1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Napoleon 1861</a:t>
            </a:r>
            <a:r>
              <a:rPr sz="1600" i="1" spc="4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by</a:t>
            </a:r>
            <a:r>
              <a:rPr sz="1600" i="1" spc="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Charles</a:t>
            </a:r>
            <a:r>
              <a:rPr sz="1600" i="1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333333"/>
                </a:solidFill>
                <a:latin typeface="Arial"/>
                <a:cs typeface="Arial"/>
              </a:rPr>
              <a:t>Minard</a:t>
            </a:r>
            <a:r>
              <a:rPr sz="1600" i="1" spc="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i="1" spc="-15" dirty="0">
                <a:solidFill>
                  <a:srgbClr val="6B6BCF"/>
                </a:solidFill>
                <a:latin typeface="Arial"/>
                <a:cs typeface="Arial"/>
              </a:rPr>
              <a:t>(Tufte,1983)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1853248"/>
            <a:ext cx="7118604" cy="43357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33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9590" y="503301"/>
            <a:ext cx="3512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/>
              <a:t>Visualization</a:t>
            </a:r>
            <a:r>
              <a:rPr sz="1800" spc="30" dirty="0"/>
              <a:t> </a:t>
            </a:r>
            <a:r>
              <a:rPr sz="1800" spc="-5" dirty="0"/>
              <a:t>in</a:t>
            </a:r>
            <a:r>
              <a:rPr sz="1800" dirty="0"/>
              <a:t> </a:t>
            </a:r>
            <a:r>
              <a:rPr sz="1800" spc="-5" dirty="0"/>
              <a:t>scientific</a:t>
            </a:r>
            <a:r>
              <a:rPr sz="1800" spc="20" dirty="0"/>
              <a:t> </a:t>
            </a:r>
            <a:r>
              <a:rPr sz="1800" spc="-5" dirty="0"/>
              <a:t>discovery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547217" y="6148222"/>
            <a:ext cx="50723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333333"/>
                </a:solidFill>
                <a:latin typeface="Arial"/>
                <a:cs typeface="Arial"/>
              </a:rPr>
              <a:t>Discovering</a:t>
            </a:r>
            <a:r>
              <a:rPr sz="1400" i="1" spc="-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400" i="1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33"/>
                </a:solidFill>
                <a:latin typeface="Arial"/>
                <a:cs typeface="Arial"/>
              </a:rPr>
              <a:t>cause</a:t>
            </a:r>
            <a:r>
              <a:rPr sz="1400" i="1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400" i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400" i="1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33"/>
                </a:solidFill>
                <a:latin typeface="Arial"/>
                <a:cs typeface="Arial"/>
              </a:rPr>
              <a:t>London</a:t>
            </a:r>
            <a:r>
              <a:rPr sz="1400" i="1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33"/>
                </a:solidFill>
                <a:latin typeface="Arial"/>
                <a:cs typeface="Arial"/>
              </a:rPr>
              <a:t>cholera</a:t>
            </a:r>
            <a:r>
              <a:rPr sz="1400" i="1" spc="-4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33"/>
                </a:solidFill>
                <a:latin typeface="Arial"/>
                <a:cs typeface="Arial"/>
              </a:rPr>
              <a:t>out</a:t>
            </a:r>
            <a:r>
              <a:rPr sz="1400" i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33"/>
                </a:solidFill>
                <a:latin typeface="Arial"/>
                <a:cs typeface="Arial"/>
              </a:rPr>
              <a:t>brake,</a:t>
            </a:r>
            <a:r>
              <a:rPr sz="1400" i="1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333333"/>
                </a:solidFill>
                <a:latin typeface="Arial"/>
                <a:cs typeface="Arial"/>
              </a:rPr>
              <a:t>1853-54 </a:t>
            </a:r>
            <a:r>
              <a:rPr sz="1400" i="1" spc="-37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6B6BCF"/>
                </a:solidFill>
                <a:latin typeface="Arial"/>
                <a:cs typeface="Arial"/>
              </a:rPr>
              <a:t>(Wikipedia)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37031" y="1126236"/>
            <a:ext cx="5447030" cy="4751705"/>
            <a:chOff x="637031" y="1126236"/>
            <a:chExt cx="5447030" cy="47517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031" y="1126236"/>
              <a:ext cx="5446776" cy="475142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93770" y="2911221"/>
              <a:ext cx="375285" cy="445770"/>
            </a:xfrm>
            <a:custGeom>
              <a:avLst/>
              <a:gdLst/>
              <a:ahLst/>
              <a:cxnLst/>
              <a:rect l="l" t="t" r="r" b="b"/>
              <a:pathLst>
                <a:path w="375285" h="445770">
                  <a:moveTo>
                    <a:pt x="90169" y="233044"/>
                  </a:moveTo>
                  <a:lnTo>
                    <a:pt x="0" y="445388"/>
                  </a:lnTo>
                  <a:lnTo>
                    <a:pt x="192150" y="317753"/>
                  </a:lnTo>
                  <a:lnTo>
                    <a:pt x="178543" y="306450"/>
                  </a:lnTo>
                  <a:lnTo>
                    <a:pt x="144017" y="306450"/>
                  </a:lnTo>
                  <a:lnTo>
                    <a:pt x="110108" y="278256"/>
                  </a:lnTo>
                  <a:lnTo>
                    <a:pt x="124186" y="261300"/>
                  </a:lnTo>
                  <a:lnTo>
                    <a:pt x="90169" y="233044"/>
                  </a:lnTo>
                  <a:close/>
                </a:path>
                <a:path w="375285" h="445770">
                  <a:moveTo>
                    <a:pt x="124186" y="261300"/>
                  </a:moveTo>
                  <a:lnTo>
                    <a:pt x="110108" y="278256"/>
                  </a:lnTo>
                  <a:lnTo>
                    <a:pt x="144017" y="306450"/>
                  </a:lnTo>
                  <a:lnTo>
                    <a:pt x="158113" y="289481"/>
                  </a:lnTo>
                  <a:lnTo>
                    <a:pt x="124186" y="261300"/>
                  </a:lnTo>
                  <a:close/>
                </a:path>
                <a:path w="375285" h="445770">
                  <a:moveTo>
                    <a:pt x="158113" y="289481"/>
                  </a:moveTo>
                  <a:lnTo>
                    <a:pt x="144017" y="306450"/>
                  </a:lnTo>
                  <a:lnTo>
                    <a:pt x="178543" y="306450"/>
                  </a:lnTo>
                  <a:lnTo>
                    <a:pt x="158113" y="289481"/>
                  </a:lnTo>
                  <a:close/>
                </a:path>
                <a:path w="375285" h="445770">
                  <a:moveTo>
                    <a:pt x="341121" y="0"/>
                  </a:moveTo>
                  <a:lnTo>
                    <a:pt x="124186" y="261300"/>
                  </a:lnTo>
                  <a:lnTo>
                    <a:pt x="158113" y="289481"/>
                  </a:lnTo>
                  <a:lnTo>
                    <a:pt x="375157" y="28193"/>
                  </a:lnTo>
                  <a:lnTo>
                    <a:pt x="34112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3471" y="405384"/>
            <a:ext cx="2142744" cy="29809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3471" y="3500628"/>
            <a:ext cx="2165604" cy="302361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358885" y="6290109"/>
            <a:ext cx="27432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sz="1400" dirty="0">
                <a:latin typeface="Arial MT"/>
                <a:cs typeface="Arial MT"/>
              </a:rPr>
              <a:t>34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90168" y="1161669"/>
            <a:ext cx="8074659" cy="4797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general: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Arial MT"/>
              <a:cs typeface="Arial MT"/>
            </a:endParaRPr>
          </a:p>
          <a:p>
            <a:pPr marL="354965" marR="5080" indent="69850">
              <a:lnSpc>
                <a:spcPct val="80000"/>
              </a:lnSpc>
              <a:tabLst>
                <a:tab pos="1102360" algn="l"/>
              </a:tabLst>
            </a:pP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Data	(scientific)</a:t>
            </a:r>
            <a:r>
              <a:rPr sz="2000" spc="-45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Visualization</a:t>
            </a:r>
            <a:r>
              <a:rPr sz="2000" spc="5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(DV)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-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having an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inherent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spatial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structure</a:t>
            </a:r>
            <a:endParaRPr sz="2000">
              <a:latin typeface="Arial MT"/>
              <a:cs typeface="Arial MT"/>
            </a:endParaRPr>
          </a:p>
          <a:p>
            <a:pPr marL="756285" marR="594360">
              <a:lnSpc>
                <a:spcPts val="1920"/>
              </a:lnSpc>
              <a:spcBef>
                <a:spcPts val="465"/>
              </a:spcBef>
            </a:pPr>
            <a:r>
              <a:rPr sz="2000" spc="-5" dirty="0">
                <a:latin typeface="Arial MT"/>
                <a:cs typeface="Arial MT"/>
              </a:rPr>
              <a:t>(e.g.,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CAT,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MR,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geophysical,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meteorological,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fluid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dynamics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756285" marR="812800" indent="-287020">
              <a:lnSpc>
                <a:spcPct val="80000"/>
              </a:lnSpc>
              <a:spcBef>
                <a:spcPts val="1450"/>
              </a:spcBef>
            </a:pP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Information</a:t>
            </a:r>
            <a:r>
              <a:rPr sz="2000" spc="-45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33399"/>
                </a:solidFill>
                <a:latin typeface="Arial MT"/>
                <a:cs typeface="Arial MT"/>
              </a:rPr>
              <a:t>Visualization</a:t>
            </a:r>
            <a:r>
              <a:rPr sz="2000" spc="-15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(IV)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–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“Abstract”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having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inherent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spatial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structure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(tabular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data)</a:t>
            </a:r>
            <a:endParaRPr sz="2000">
              <a:latin typeface="Arial MT"/>
              <a:cs typeface="Arial MT"/>
            </a:endParaRPr>
          </a:p>
          <a:p>
            <a:pPr marL="926465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(e.g.,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stock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exchange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5" dirty="0">
                <a:latin typeface="Arial MT"/>
                <a:cs typeface="Arial MT"/>
              </a:rPr>
              <a:t> S/W,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Web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usage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patterns,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text)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Arial MT"/>
              <a:cs typeface="Arial MT"/>
            </a:endParaRPr>
          </a:p>
          <a:p>
            <a:pPr marL="354965" marR="375285" indent="-342900">
              <a:lnSpc>
                <a:spcPts val="192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designations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misleading;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both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DV 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IV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start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(raw)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allow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extract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information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1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Borders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between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these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areas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not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well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defined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675" y="333247"/>
            <a:ext cx="4664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Data</a:t>
            </a:r>
            <a:r>
              <a:rPr sz="2400" spc="5" dirty="0"/>
              <a:t> </a:t>
            </a:r>
            <a:r>
              <a:rPr sz="2400" spc="-5" dirty="0"/>
              <a:t>and</a:t>
            </a:r>
            <a:r>
              <a:rPr sz="2400" spc="10" dirty="0"/>
              <a:t> </a:t>
            </a:r>
            <a:r>
              <a:rPr sz="2400" spc="-5" dirty="0"/>
              <a:t>Information</a:t>
            </a:r>
            <a:r>
              <a:rPr sz="2400" spc="-15" dirty="0"/>
              <a:t> </a:t>
            </a:r>
            <a:r>
              <a:rPr sz="2400" spc="-5" dirty="0"/>
              <a:t>Visualization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0447"/>
            <a:ext cx="72777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/>
              <a:t>IEEE</a:t>
            </a:r>
            <a:r>
              <a:rPr sz="2000" dirty="0"/>
              <a:t> Visualization:</a:t>
            </a:r>
            <a:r>
              <a:rPr sz="2000" spc="-25" dirty="0"/>
              <a:t> </a:t>
            </a:r>
            <a:r>
              <a:rPr sz="2000" spc="-5" dirty="0"/>
              <a:t>evolution</a:t>
            </a:r>
            <a:r>
              <a:rPr sz="2000" dirty="0"/>
              <a:t> </a:t>
            </a:r>
            <a:r>
              <a:rPr sz="2000" spc="-5" dirty="0"/>
              <a:t>of</a:t>
            </a:r>
            <a:r>
              <a:rPr sz="2000" spc="-25" dirty="0"/>
              <a:t> </a:t>
            </a:r>
            <a:r>
              <a:rPr sz="2000" spc="-5" dirty="0"/>
              <a:t>names</a:t>
            </a:r>
            <a:r>
              <a:rPr sz="2000" spc="-30" dirty="0"/>
              <a:t> </a:t>
            </a:r>
            <a:r>
              <a:rPr sz="2000" spc="-5" dirty="0"/>
              <a:t>in</a:t>
            </a:r>
            <a:r>
              <a:rPr sz="2000" dirty="0"/>
              <a:t> a</a:t>
            </a:r>
            <a:r>
              <a:rPr sz="2000" spc="-10" dirty="0"/>
              <a:t> </a:t>
            </a:r>
            <a:r>
              <a:rPr sz="2000" dirty="0"/>
              <a:t>major</a:t>
            </a:r>
            <a:r>
              <a:rPr sz="2000" spc="-25" dirty="0"/>
              <a:t> </a:t>
            </a:r>
            <a:r>
              <a:rPr sz="2000" dirty="0"/>
              <a:t>conference</a:t>
            </a:r>
            <a:r>
              <a:rPr sz="2000" spc="-45" dirty="0"/>
              <a:t> </a:t>
            </a:r>
            <a:r>
              <a:rPr sz="2000" dirty="0"/>
              <a:t>….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35940" y="1156207"/>
            <a:ext cx="25869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Vis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-&gt;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SciVis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~2015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599" y="1961388"/>
            <a:ext cx="8747628" cy="33101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9720" y="5546547"/>
            <a:ext cx="85375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0" dirty="0">
                <a:latin typeface="Arial MT"/>
                <a:cs typeface="Arial MT"/>
              </a:rPr>
              <a:t>T.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Dang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H.N.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Nguyen,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75" dirty="0">
                <a:latin typeface="Arial MT"/>
                <a:cs typeface="Arial MT"/>
              </a:rPr>
              <a:t>V.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Pham,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WordStream: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Interactive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Visualization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40" dirty="0">
                <a:latin typeface="Arial MT"/>
                <a:cs typeface="Arial MT"/>
              </a:rPr>
              <a:t>Topic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Evolution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EUROVIS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2019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8885" y="6290109"/>
            <a:ext cx="27432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sz="1400" dirty="0">
                <a:latin typeface="Arial MT"/>
                <a:cs typeface="Arial MT"/>
              </a:rPr>
              <a:t>35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358885" y="6290109"/>
            <a:ext cx="274320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r>
              <a:rPr sz="1400" dirty="0">
                <a:latin typeface="Arial MT"/>
                <a:cs typeface="Arial MT"/>
              </a:rPr>
              <a:t>36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932" y="535304"/>
            <a:ext cx="5100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Applications</a:t>
            </a:r>
            <a:r>
              <a:rPr sz="2400" spc="45" dirty="0"/>
              <a:t> </a:t>
            </a:r>
            <a:r>
              <a:rPr sz="2400" dirty="0"/>
              <a:t>of</a:t>
            </a:r>
            <a:r>
              <a:rPr sz="2400" spc="-15" dirty="0"/>
              <a:t> </a:t>
            </a:r>
            <a:r>
              <a:rPr sz="2400" spc="-5" dirty="0"/>
              <a:t>Scientific</a:t>
            </a:r>
            <a:r>
              <a:rPr sz="2400" spc="20" dirty="0"/>
              <a:t> </a:t>
            </a:r>
            <a:r>
              <a:rPr sz="2400" spc="-10" dirty="0"/>
              <a:t>Visualization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03352" y="1585086"/>
            <a:ext cx="7080884" cy="2275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1800" b="1" spc="-5" dirty="0">
                <a:latin typeface="Arial"/>
                <a:cs typeface="Arial"/>
              </a:rPr>
              <a:t>Scientific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Visualization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currently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scientific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areas: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527685" lvl="1" indent="-172720">
              <a:lnSpc>
                <a:spcPct val="100000"/>
              </a:lnSpc>
              <a:spcBef>
                <a:spcPts val="5"/>
              </a:spcBef>
              <a:buChar char="–"/>
              <a:tabLst>
                <a:tab pos="528320" algn="l"/>
              </a:tabLst>
            </a:pPr>
            <a:r>
              <a:rPr sz="1800" spc="-5" dirty="0">
                <a:latin typeface="Arial MT"/>
                <a:cs typeface="Arial MT"/>
              </a:rPr>
              <a:t>Medicine</a:t>
            </a:r>
            <a:endParaRPr sz="1800">
              <a:latin typeface="Arial MT"/>
              <a:cs typeface="Arial MT"/>
            </a:endParaRPr>
          </a:p>
          <a:p>
            <a:pPr marL="527685" lvl="1" indent="-172720">
              <a:lnSpc>
                <a:spcPct val="100000"/>
              </a:lnSpc>
              <a:spcBef>
                <a:spcPts val="430"/>
              </a:spcBef>
              <a:buChar char="–"/>
              <a:tabLst>
                <a:tab pos="528320" algn="l"/>
              </a:tabLst>
            </a:pPr>
            <a:r>
              <a:rPr sz="1800" spc="-20" dirty="0">
                <a:latin typeface="Arial MT"/>
                <a:cs typeface="Arial MT"/>
              </a:rPr>
              <a:t>Meteorology,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climatology,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oceanography</a:t>
            </a:r>
            <a:endParaRPr sz="1800">
              <a:latin typeface="Arial MT"/>
              <a:cs typeface="Arial MT"/>
            </a:endParaRPr>
          </a:p>
          <a:p>
            <a:pPr marL="527685" lvl="1" indent="-172720">
              <a:lnSpc>
                <a:spcPct val="100000"/>
              </a:lnSpc>
              <a:spcBef>
                <a:spcPts val="434"/>
              </a:spcBef>
              <a:buChar char="–"/>
              <a:tabLst>
                <a:tab pos="528320" algn="l"/>
              </a:tabLst>
            </a:pPr>
            <a:r>
              <a:rPr sz="1800" spc="-5" dirty="0">
                <a:latin typeface="Arial MT"/>
                <a:cs typeface="Arial MT"/>
              </a:rPr>
              <a:t>Fluid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dynamics</a:t>
            </a:r>
            <a:endParaRPr sz="1800">
              <a:latin typeface="Arial MT"/>
              <a:cs typeface="Arial MT"/>
            </a:endParaRPr>
          </a:p>
          <a:p>
            <a:pPr marL="527685" lvl="1" indent="-172720">
              <a:lnSpc>
                <a:spcPct val="100000"/>
              </a:lnSpc>
              <a:spcBef>
                <a:spcPts val="430"/>
              </a:spcBef>
              <a:buChar char="–"/>
              <a:tabLst>
                <a:tab pos="528320" algn="l"/>
              </a:tabLst>
            </a:pPr>
            <a:r>
              <a:rPr sz="1800" spc="-5" dirty="0">
                <a:latin typeface="Arial MT"/>
                <a:cs typeface="Arial MT"/>
              </a:rPr>
              <a:t>Cosmology</a:t>
            </a:r>
            <a:endParaRPr sz="1800">
              <a:latin typeface="Arial MT"/>
              <a:cs typeface="Arial MT"/>
            </a:endParaRPr>
          </a:p>
          <a:p>
            <a:pPr marL="527685" lvl="1" indent="-172720">
              <a:lnSpc>
                <a:spcPct val="100000"/>
              </a:lnSpc>
              <a:spcBef>
                <a:spcPts val="434"/>
              </a:spcBef>
              <a:buChar char="–"/>
              <a:tabLst>
                <a:tab pos="528320" algn="l"/>
              </a:tabLst>
            </a:pPr>
            <a:r>
              <a:rPr sz="1800" dirty="0">
                <a:latin typeface="Arial MT"/>
                <a:cs typeface="Arial MT"/>
              </a:rPr>
              <a:t>etc.,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9152" y="4548378"/>
            <a:ext cx="7236459" cy="95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Arial MT"/>
                <a:cs typeface="Arial MT"/>
              </a:rPr>
              <a:t>Let us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some </a:t>
            </a:r>
            <a:r>
              <a:rPr sz="1800" spc="-10" dirty="0">
                <a:latin typeface="Arial MT"/>
                <a:cs typeface="Arial MT"/>
              </a:rPr>
              <a:t>examples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26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you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think</a:t>
            </a:r>
            <a:r>
              <a:rPr sz="1800" dirty="0">
                <a:latin typeface="Arial MT"/>
                <a:cs typeface="Arial MT"/>
              </a:rPr>
              <a:t>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where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cannot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applied?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37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506095"/>
            <a:ext cx="1243965" cy="667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Medic</a:t>
            </a:r>
            <a:r>
              <a:rPr sz="2400" spc="-15" dirty="0"/>
              <a:t>i</a:t>
            </a:r>
            <a:r>
              <a:rPr sz="2400" spc="-5" dirty="0"/>
              <a:t>ne</a:t>
            </a:r>
            <a:endParaRPr sz="2400"/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/>
              <a:t>(education)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6959" y="1126236"/>
            <a:ext cx="2191512" cy="5105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0473" y="1584705"/>
            <a:ext cx="5316855" cy="451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830" indent="-206375">
              <a:lnSpc>
                <a:spcPct val="100000"/>
              </a:lnSpc>
              <a:spcBef>
                <a:spcPts val="100"/>
              </a:spcBef>
              <a:buChar char="•"/>
              <a:tabLst>
                <a:tab pos="291465" algn="l"/>
              </a:tabLst>
            </a:pPr>
            <a:r>
              <a:rPr sz="1800" spc="-5" dirty="0">
                <a:latin typeface="Arial MT"/>
                <a:cs typeface="Arial MT"/>
              </a:rPr>
              <a:t>Human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anatomy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750">
              <a:latin typeface="Arial MT"/>
              <a:cs typeface="Arial MT"/>
            </a:endParaRPr>
          </a:p>
          <a:p>
            <a:pPr marL="354965" indent="-270510">
              <a:lnSpc>
                <a:spcPct val="100000"/>
              </a:lnSpc>
              <a:buChar char="•"/>
              <a:tabLst>
                <a:tab pos="354330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using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volume</a:t>
            </a:r>
            <a:r>
              <a:rPr sz="1800" spc="-10" dirty="0">
                <a:latin typeface="Arial MT"/>
                <a:cs typeface="Arial MT"/>
              </a:rPr>
              <a:t> rendering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1750">
              <a:latin typeface="Arial MT"/>
              <a:cs typeface="Arial MT"/>
            </a:endParaRPr>
          </a:p>
          <a:p>
            <a:pPr marL="290830" indent="-206375">
              <a:lnSpc>
                <a:spcPct val="100000"/>
              </a:lnSpc>
              <a:buChar char="•"/>
              <a:tabLst>
                <a:tab pos="291465" algn="l"/>
              </a:tabLst>
            </a:pPr>
            <a:r>
              <a:rPr sz="1800" spc="-5" dirty="0">
                <a:latin typeface="Arial MT"/>
                <a:cs typeface="Arial MT"/>
              </a:rPr>
              <a:t>VOXELman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(University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Hamburg)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000">
              <a:latin typeface="Arial MT"/>
              <a:cs typeface="Arial MT"/>
            </a:endParaRPr>
          </a:p>
          <a:p>
            <a:pPr marL="85090" marR="1301115">
              <a:lnSpc>
                <a:spcPct val="100000"/>
              </a:lnSpc>
              <a:spcBef>
                <a:spcPts val="1545"/>
              </a:spcBef>
              <a:buChar char="•"/>
              <a:tabLst>
                <a:tab pos="228600" algn="l"/>
              </a:tabLst>
            </a:pPr>
            <a:r>
              <a:rPr sz="1800" spc="-10" dirty="0">
                <a:latin typeface="Arial MT"/>
                <a:cs typeface="Arial MT"/>
              </a:rPr>
              <a:t>Visible</a:t>
            </a:r>
            <a:r>
              <a:rPr sz="1800" spc="-5" dirty="0">
                <a:latin typeface="Arial MT"/>
                <a:cs typeface="Arial MT"/>
              </a:rPr>
              <a:t> Human project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(National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Library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Medicine-USA)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995"/>
              </a:spcBef>
            </a:pPr>
            <a:r>
              <a:rPr sz="16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https://www.visiblebody.com/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http://www.voxel-man.de/3d-navigator/inner_organs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/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http://www.nlm.nih.gov/research/visible/visible_human.html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473" y="6292697"/>
            <a:ext cx="51930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https://www.nlm.nih.gov/research/visible/applications.html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6985" y="6302809"/>
            <a:ext cx="19812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spc="-5" dirty="0">
                <a:latin typeface="Arial MT"/>
                <a:cs typeface="Arial MT"/>
              </a:rPr>
              <a:t>38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099816" y="115823"/>
            <a:ext cx="6044565" cy="6742430"/>
            <a:chOff x="3099816" y="115823"/>
            <a:chExt cx="6044565" cy="6742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9816" y="115823"/>
              <a:ext cx="5775959" cy="47434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0372" y="2732531"/>
              <a:ext cx="4643628" cy="412546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5676" y="3518915"/>
            <a:ext cx="2368169" cy="22158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0517" y="5809589"/>
            <a:ext cx="3989070" cy="645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 marR="5080" indent="-41275">
              <a:lnSpc>
                <a:spcPct val="1451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https://www.voxel-man.com/simulators/tempo/ </a:t>
            </a:r>
            <a:r>
              <a:rPr sz="1400" spc="-5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https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: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/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/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ww</a:t>
            </a:r>
            <a:r>
              <a:rPr sz="1400" u="heavy" spc="-9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w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.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y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outube.</a:t>
            </a:r>
            <a:r>
              <a:rPr sz="1400" u="heavy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c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o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m/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w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at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c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h?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v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=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CU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O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m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6f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x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C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JqI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2742" y="491744"/>
            <a:ext cx="1243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Medic</a:t>
            </a:r>
            <a:r>
              <a:rPr sz="2400" spc="-15" dirty="0"/>
              <a:t>i</a:t>
            </a:r>
            <a:r>
              <a:rPr sz="2400" spc="-5" dirty="0"/>
              <a:t>ne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02742" y="714499"/>
            <a:ext cx="2592705" cy="275209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800" spc="-5" dirty="0">
                <a:latin typeface="Arial MT"/>
                <a:cs typeface="Arial MT"/>
              </a:rPr>
              <a:t>(e.g.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surgery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training)</a:t>
            </a:r>
            <a:endParaRPr sz="1800">
              <a:latin typeface="Arial MT"/>
              <a:cs typeface="Arial MT"/>
            </a:endParaRPr>
          </a:p>
          <a:p>
            <a:pPr marL="66040" marR="5080">
              <a:lnSpc>
                <a:spcPct val="100000"/>
              </a:lnSpc>
              <a:spcBef>
                <a:spcPts val="1275"/>
              </a:spcBef>
            </a:pPr>
            <a:r>
              <a:rPr sz="2000" dirty="0">
                <a:latin typeface="Arial MT"/>
                <a:cs typeface="Arial MT"/>
              </a:rPr>
              <a:t>VOXELman,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University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Hamburg</a:t>
            </a:r>
            <a:endParaRPr sz="2000">
              <a:latin typeface="Arial MT"/>
              <a:cs typeface="Arial MT"/>
            </a:endParaRPr>
          </a:p>
          <a:p>
            <a:pPr marL="161925" indent="-139065">
              <a:lnSpc>
                <a:spcPct val="100000"/>
              </a:lnSpc>
              <a:spcBef>
                <a:spcPts val="1295"/>
              </a:spcBef>
              <a:buChar char="•"/>
              <a:tabLst>
                <a:tab pos="162560" algn="l"/>
              </a:tabLst>
            </a:pPr>
            <a:r>
              <a:rPr sz="1800" spc="-30" dirty="0">
                <a:latin typeface="Arial MT"/>
                <a:cs typeface="Arial MT"/>
              </a:rPr>
              <a:t>Temporal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bone surgery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149860" marR="69215" indent="-127000">
              <a:lnSpc>
                <a:spcPct val="100000"/>
              </a:lnSpc>
              <a:buChar char="•"/>
              <a:tabLst>
                <a:tab pos="167005" algn="l"/>
              </a:tabLst>
            </a:pPr>
            <a:r>
              <a:rPr sz="1800" spc="-5" dirty="0">
                <a:latin typeface="Arial MT"/>
                <a:cs typeface="Arial MT"/>
              </a:rPr>
              <a:t>Movement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drill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controlled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force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feedback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device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6985" y="6302809"/>
            <a:ext cx="19812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spc="-5" dirty="0">
                <a:latin typeface="Arial MT"/>
                <a:cs typeface="Arial MT"/>
              </a:rPr>
              <a:t>39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6150" y="839546"/>
            <a:ext cx="4166235" cy="183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Stereoscopic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display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glasses</a:t>
            </a:r>
            <a:endParaRPr sz="1800">
              <a:latin typeface="Arial MT"/>
              <a:cs typeface="Arial MT"/>
            </a:endParaRPr>
          </a:p>
          <a:p>
            <a:pPr marL="140970">
              <a:lnSpc>
                <a:spcPct val="100000"/>
              </a:lnSpc>
              <a:spcBef>
                <a:spcPts val="1480"/>
              </a:spcBef>
            </a:pPr>
            <a:r>
              <a:rPr sz="1800" spc="-5" dirty="0">
                <a:latin typeface="Arial MT"/>
                <a:cs typeface="Arial MT"/>
              </a:rPr>
              <a:t>Interaction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devices:</a:t>
            </a:r>
            <a:endParaRPr sz="1800">
              <a:latin typeface="Arial MT"/>
              <a:cs typeface="Arial MT"/>
            </a:endParaRPr>
          </a:p>
          <a:p>
            <a:pPr marL="1196340" indent="-140335">
              <a:lnSpc>
                <a:spcPct val="100000"/>
              </a:lnSpc>
              <a:buChar char="-"/>
              <a:tabLst>
                <a:tab pos="1196340" algn="l"/>
              </a:tabLst>
            </a:pP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phanton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(force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feedback)</a:t>
            </a:r>
            <a:endParaRPr sz="1800">
              <a:latin typeface="Arial MT"/>
              <a:cs typeface="Arial MT"/>
            </a:endParaRPr>
          </a:p>
          <a:p>
            <a:pPr marL="1196340" indent="-140335">
              <a:lnSpc>
                <a:spcPct val="100000"/>
              </a:lnSpc>
              <a:buChar char="-"/>
              <a:tabLst>
                <a:tab pos="1196340" algn="l"/>
              </a:tabLst>
            </a:pPr>
            <a:r>
              <a:rPr sz="1800" spc="-5" dirty="0">
                <a:latin typeface="Arial MT"/>
                <a:cs typeface="Arial MT"/>
              </a:rPr>
              <a:t>foot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pedal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https://www.voxel-man.com/simulators/dental/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468" y="4139183"/>
            <a:ext cx="4126991" cy="271881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77155" y="2919983"/>
            <a:ext cx="4334256" cy="24384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3793" y="214376"/>
            <a:ext cx="1228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Dentistry</a:t>
            </a:r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1955419" y="290576"/>
            <a:ext cx="1370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(e.g.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58940" y="5492494"/>
            <a:ext cx="2252472" cy="125272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5468" y="812291"/>
            <a:ext cx="4126991" cy="318516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49800" y="5619394"/>
            <a:ext cx="18935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http</a:t>
            </a:r>
            <a:r>
              <a:rPr sz="16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s</a:t>
            </a: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://</a:t>
            </a:r>
            <a:r>
              <a:rPr sz="16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ww</a:t>
            </a:r>
            <a:r>
              <a:rPr sz="1600" u="heavy" spc="-10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w</a:t>
            </a:r>
            <a:r>
              <a:rPr sz="1600" u="heavy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.</a:t>
            </a:r>
            <a:r>
              <a:rPr sz="1600" u="heavy" spc="-2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y</a:t>
            </a: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o</a:t>
            </a:r>
            <a:r>
              <a:rPr sz="1600" u="heavy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u</a:t>
            </a: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tube. </a:t>
            </a:r>
            <a:r>
              <a:rPr sz="1600" spc="-5" dirty="0">
                <a:solidFill>
                  <a:srgbClr val="009999"/>
                </a:solidFill>
                <a:latin typeface="Arial MT"/>
                <a:cs typeface="Arial MT"/>
                <a:hlinkClick r:id="rId7"/>
              </a:rPr>
              <a:t> </a:t>
            </a: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com/watch?v=CB_v </a:t>
            </a:r>
            <a:r>
              <a:rPr sz="1600" dirty="0">
                <a:solidFill>
                  <a:srgbClr val="009999"/>
                </a:solidFill>
                <a:latin typeface="Arial MT"/>
                <a:cs typeface="Arial MT"/>
                <a:hlinkClick r:id="rId7"/>
              </a:rPr>
              <a:t> </a:t>
            </a: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dW6K42o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40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406" y="790447"/>
            <a:ext cx="51504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An example</a:t>
            </a:r>
            <a:r>
              <a:rPr sz="2400" spc="35" dirty="0"/>
              <a:t> </a:t>
            </a:r>
            <a:r>
              <a:rPr sz="2400" dirty="0"/>
              <a:t>of</a:t>
            </a:r>
            <a:r>
              <a:rPr sz="2400" spc="-15" dirty="0"/>
              <a:t> </a:t>
            </a:r>
            <a:r>
              <a:rPr sz="2400" spc="-5" dirty="0"/>
              <a:t>Scientific</a:t>
            </a:r>
            <a:r>
              <a:rPr sz="2400" spc="25" dirty="0"/>
              <a:t> </a:t>
            </a:r>
            <a:r>
              <a:rPr sz="2400" spc="-10" dirty="0"/>
              <a:t>Visualization: </a:t>
            </a:r>
            <a:r>
              <a:rPr sz="2400" spc="-650" dirty="0"/>
              <a:t> </a:t>
            </a:r>
            <a:r>
              <a:rPr sz="2400" spc="-5" dirty="0"/>
              <a:t>The</a:t>
            </a:r>
            <a:r>
              <a:rPr sz="2400" spc="-15" dirty="0"/>
              <a:t> </a:t>
            </a:r>
            <a:r>
              <a:rPr sz="2400" spc="-5" dirty="0"/>
              <a:t>visible</a:t>
            </a:r>
            <a:r>
              <a:rPr sz="2400" spc="15" dirty="0"/>
              <a:t> </a:t>
            </a:r>
            <a:r>
              <a:rPr sz="2400" spc="-5" dirty="0"/>
              <a:t>Human</a:t>
            </a:r>
            <a:r>
              <a:rPr sz="2400" spc="25" dirty="0"/>
              <a:t> </a:t>
            </a:r>
            <a:r>
              <a:rPr sz="2400" dirty="0"/>
              <a:t>Project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245"/>
              </a:spcBef>
            </a:pPr>
            <a:r>
              <a:rPr spc="-5" dirty="0"/>
              <a:t>(1994,1995)</a:t>
            </a: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spc="-5" dirty="0"/>
              <a:t>data</a:t>
            </a:r>
            <a:r>
              <a:rPr dirty="0"/>
              <a:t> </a:t>
            </a:r>
            <a:r>
              <a:rPr spc="-5" dirty="0"/>
              <a:t>sets</a:t>
            </a:r>
            <a:r>
              <a:rPr dirty="0"/>
              <a:t> </a:t>
            </a:r>
            <a:r>
              <a:rPr spc="-15" dirty="0"/>
              <a:t>were</a:t>
            </a:r>
            <a:r>
              <a:rPr spc="40" dirty="0"/>
              <a:t> </a:t>
            </a:r>
            <a:r>
              <a:rPr spc="-10" dirty="0"/>
              <a:t>designed</a:t>
            </a:r>
            <a:r>
              <a:rPr spc="2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spc="-5" dirty="0"/>
              <a:t>serve</a:t>
            </a:r>
            <a:r>
              <a:rPr dirty="0"/>
              <a:t> </a:t>
            </a:r>
            <a:r>
              <a:rPr spc="-5" dirty="0"/>
              <a:t>as</a:t>
            </a:r>
          </a:p>
          <a:p>
            <a:pPr marL="355600" indent="-342900">
              <a:lnSpc>
                <a:spcPct val="100000"/>
              </a:lnSpc>
              <a:buAutoNum type="arabicParenBoth"/>
              <a:tabLst>
                <a:tab pos="355600" algn="l"/>
              </a:tabLst>
            </a:pPr>
            <a:r>
              <a:rPr spc="-5" dirty="0"/>
              <a:t>a reference</a:t>
            </a:r>
            <a:r>
              <a:rPr spc="5" dirty="0"/>
              <a:t> </a:t>
            </a:r>
            <a:r>
              <a:rPr dirty="0"/>
              <a:t>for the</a:t>
            </a:r>
            <a:r>
              <a:rPr spc="-10" dirty="0"/>
              <a:t> </a:t>
            </a:r>
            <a:r>
              <a:rPr spc="-5" dirty="0"/>
              <a:t>study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human</a:t>
            </a:r>
            <a:r>
              <a:rPr spc="5" dirty="0"/>
              <a:t> </a:t>
            </a:r>
            <a:r>
              <a:rPr spc="-25" dirty="0"/>
              <a:t>anatomy,</a:t>
            </a:r>
          </a:p>
          <a:p>
            <a:pPr marL="12700" marR="27305">
              <a:lnSpc>
                <a:spcPct val="100000"/>
              </a:lnSpc>
              <a:buAutoNum type="arabicParenBoth"/>
              <a:tabLst>
                <a:tab pos="355600" algn="l"/>
              </a:tabLst>
            </a:pPr>
            <a:r>
              <a:rPr spc="-5" dirty="0"/>
              <a:t>public-domain</a:t>
            </a:r>
            <a:r>
              <a:rPr spc="25" dirty="0"/>
              <a:t> </a:t>
            </a:r>
            <a:r>
              <a:rPr spc="-5" dirty="0"/>
              <a:t>data </a:t>
            </a:r>
            <a:r>
              <a:rPr dirty="0"/>
              <a:t>for</a:t>
            </a:r>
            <a:r>
              <a:rPr spc="-5" dirty="0"/>
              <a:t> testing medical</a:t>
            </a:r>
            <a:r>
              <a:rPr spc="10" dirty="0"/>
              <a:t> </a:t>
            </a:r>
            <a:r>
              <a:rPr spc="-5" dirty="0"/>
              <a:t>imaging </a:t>
            </a:r>
            <a:r>
              <a:rPr spc="-484" dirty="0"/>
              <a:t> </a:t>
            </a:r>
            <a:r>
              <a:rPr spc="-5" dirty="0"/>
              <a:t>algorithms,</a:t>
            </a:r>
          </a:p>
          <a:p>
            <a:pPr marL="355600" indent="-342900">
              <a:lnSpc>
                <a:spcPct val="100000"/>
              </a:lnSpc>
              <a:buAutoNum type="arabicParenBoth"/>
              <a:tabLst>
                <a:tab pos="355600" algn="l"/>
              </a:tabLst>
            </a:pPr>
            <a:r>
              <a:rPr spc="-5" dirty="0"/>
              <a:t>a </a:t>
            </a:r>
            <a:r>
              <a:rPr dirty="0"/>
              <a:t>test</a:t>
            </a:r>
            <a:r>
              <a:rPr spc="-15" dirty="0"/>
              <a:t> </a:t>
            </a:r>
            <a:r>
              <a:rPr spc="-5" dirty="0"/>
              <a:t>bed</a:t>
            </a:r>
            <a:r>
              <a:rPr dirty="0"/>
              <a:t> </a:t>
            </a:r>
            <a:r>
              <a:rPr spc="-5" dirty="0"/>
              <a:t>and</a:t>
            </a:r>
            <a:r>
              <a:rPr spc="5" dirty="0"/>
              <a:t> </a:t>
            </a:r>
            <a:r>
              <a:rPr spc="-5" dirty="0"/>
              <a:t>model</a:t>
            </a:r>
            <a:r>
              <a:rPr dirty="0"/>
              <a:t> for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5" dirty="0"/>
              <a:t>construction</a:t>
            </a:r>
            <a:r>
              <a:rPr spc="5" dirty="0"/>
              <a:t> </a:t>
            </a:r>
            <a:r>
              <a:rPr dirty="0"/>
              <a:t>of</a:t>
            </a:r>
          </a:p>
          <a:p>
            <a:pPr marL="12700">
              <a:lnSpc>
                <a:spcPct val="100000"/>
              </a:lnSpc>
            </a:pPr>
            <a:r>
              <a:rPr spc="-10" dirty="0"/>
              <a:t>network-accessible</a:t>
            </a:r>
            <a:r>
              <a:rPr spc="50" dirty="0"/>
              <a:t> </a:t>
            </a:r>
            <a:r>
              <a:rPr spc="-5" dirty="0"/>
              <a:t>image</a:t>
            </a:r>
            <a:r>
              <a:rPr spc="5" dirty="0"/>
              <a:t> </a:t>
            </a:r>
            <a:r>
              <a:rPr spc="-5" dirty="0"/>
              <a:t>libraries.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/>
          </a:p>
          <a:p>
            <a:pPr marL="12700" marR="5080">
              <a:lnSpc>
                <a:spcPct val="100000"/>
              </a:lnSpc>
            </a:pPr>
            <a:r>
              <a:rPr spc="-5" dirty="0"/>
              <a:t>Have</a:t>
            </a:r>
            <a:r>
              <a:rPr dirty="0"/>
              <a:t> </a:t>
            </a:r>
            <a:r>
              <a:rPr spc="-5" dirty="0"/>
              <a:t>been</a:t>
            </a:r>
            <a:r>
              <a:rPr dirty="0"/>
              <a:t> </a:t>
            </a:r>
            <a:r>
              <a:rPr spc="-5" dirty="0"/>
              <a:t>applied</a:t>
            </a:r>
            <a:r>
              <a:rPr spc="15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spc="-5" dirty="0"/>
              <a:t>a </a:t>
            </a:r>
            <a:r>
              <a:rPr spc="-15" dirty="0"/>
              <a:t>wide</a:t>
            </a:r>
            <a:r>
              <a:rPr spc="40" dirty="0"/>
              <a:t> </a:t>
            </a:r>
            <a:r>
              <a:rPr spc="-5" dirty="0"/>
              <a:t>range</a:t>
            </a:r>
            <a:r>
              <a:rPr dirty="0"/>
              <a:t> of</a:t>
            </a:r>
            <a:r>
              <a:rPr spc="-5" dirty="0"/>
              <a:t> educational, </a:t>
            </a:r>
            <a:r>
              <a:rPr spc="-484" dirty="0"/>
              <a:t> </a:t>
            </a:r>
            <a:r>
              <a:rPr spc="-5" dirty="0"/>
              <a:t>diagnostic,</a:t>
            </a:r>
            <a:r>
              <a:rPr spc="15" dirty="0"/>
              <a:t> </a:t>
            </a:r>
            <a:r>
              <a:rPr spc="-5" dirty="0"/>
              <a:t>treatment</a:t>
            </a:r>
            <a:r>
              <a:rPr spc="5" dirty="0"/>
              <a:t> </a:t>
            </a:r>
            <a:r>
              <a:rPr spc="-5" dirty="0"/>
              <a:t>planning,</a:t>
            </a:r>
            <a:r>
              <a:rPr spc="25" dirty="0"/>
              <a:t> </a:t>
            </a:r>
            <a:r>
              <a:rPr spc="-5" dirty="0"/>
              <a:t>virtual</a:t>
            </a:r>
            <a:r>
              <a:rPr spc="10" dirty="0"/>
              <a:t> </a:t>
            </a:r>
            <a:r>
              <a:rPr spc="-25" dirty="0"/>
              <a:t>reality, </a:t>
            </a:r>
            <a:r>
              <a:rPr spc="-20" dirty="0"/>
              <a:t> </a:t>
            </a:r>
            <a:r>
              <a:rPr dirty="0"/>
              <a:t>artistic,</a:t>
            </a:r>
            <a:r>
              <a:rPr spc="-5" dirty="0"/>
              <a:t> mathematical,</a:t>
            </a:r>
            <a:r>
              <a:rPr spc="10" dirty="0"/>
              <a:t> </a:t>
            </a:r>
            <a:r>
              <a:rPr spc="-5" dirty="0"/>
              <a:t>and</a:t>
            </a:r>
            <a:r>
              <a:rPr dirty="0"/>
              <a:t> </a:t>
            </a:r>
            <a:r>
              <a:rPr spc="-5" dirty="0"/>
              <a:t>industrial</a:t>
            </a:r>
            <a:r>
              <a:rPr spc="15" dirty="0"/>
              <a:t> </a:t>
            </a:r>
            <a:r>
              <a:rPr spc="-5" dirty="0"/>
              <a:t>uses.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/>
          </a:p>
          <a:p>
            <a:pPr marL="12700">
              <a:lnSpc>
                <a:spcPct val="100000"/>
              </a:lnSpc>
            </a:pPr>
            <a:r>
              <a:rPr spc="-5" dirty="0"/>
              <a:t>About 4,000</a:t>
            </a:r>
            <a:r>
              <a:rPr dirty="0"/>
              <a:t> </a:t>
            </a:r>
            <a:r>
              <a:rPr spc="-5" dirty="0"/>
              <a:t>licensees</a:t>
            </a:r>
            <a:r>
              <a:rPr spc="20" dirty="0"/>
              <a:t> </a:t>
            </a:r>
            <a:r>
              <a:rPr dirty="0"/>
              <a:t>from</a:t>
            </a:r>
            <a:r>
              <a:rPr spc="-15" dirty="0"/>
              <a:t> </a:t>
            </a:r>
            <a:r>
              <a:rPr spc="-5" dirty="0"/>
              <a:t>66</a:t>
            </a:r>
            <a:r>
              <a:rPr dirty="0"/>
              <a:t> </a:t>
            </a:r>
            <a:r>
              <a:rPr spc="-5" dirty="0"/>
              <a:t>countries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/>
          </a:p>
          <a:p>
            <a:pPr marL="12700">
              <a:lnSpc>
                <a:spcPct val="100000"/>
              </a:lnSpc>
            </a:pPr>
            <a:r>
              <a:rPr b="1" spc="-30" dirty="0">
                <a:latin typeface="Arial"/>
                <a:cs typeface="Arial"/>
              </a:rPr>
              <a:t>As</a:t>
            </a:r>
            <a:r>
              <a:rPr b="1" spc="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of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2019,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license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is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no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longer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required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to</a:t>
            </a:r>
          </a:p>
          <a:p>
            <a:pPr marL="12700">
              <a:lnSpc>
                <a:spcPct val="100000"/>
              </a:lnSpc>
            </a:pPr>
            <a:r>
              <a:rPr b="1" spc="-10" dirty="0">
                <a:latin typeface="Arial"/>
                <a:cs typeface="Arial"/>
              </a:rPr>
              <a:t>access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the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VHP</a:t>
            </a:r>
            <a:r>
              <a:rPr b="1" spc="-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datasets</a:t>
            </a:r>
            <a:r>
              <a:rPr spc="-5" dirty="0"/>
              <a:t>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2911" y="1318260"/>
            <a:ext cx="3371088" cy="45445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0473" y="6400596"/>
            <a:ext cx="5834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https://www.nlm.nih.gov/research/visible/applications.html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41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323215"/>
            <a:ext cx="2245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Medical</a:t>
            </a:r>
            <a:r>
              <a:rPr sz="2400" spc="-25" dirty="0"/>
              <a:t> </a:t>
            </a:r>
            <a:r>
              <a:rPr sz="2400" spc="-5" dirty="0"/>
              <a:t>Imaging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18540" y="5328920"/>
            <a:ext cx="4650740" cy="74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https://www.mevislab.de/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http://www.nlm.nih.gov/research/visible/visible_human.html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540" y="6260693"/>
            <a:ext cx="4541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https://www.nlm.nih.gov/research/visible/applications.html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4611" y="1629155"/>
            <a:ext cx="8449056" cy="34549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347" y="1754521"/>
            <a:ext cx="6845808" cy="341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54607" y="5976010"/>
            <a:ext cx="25406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B8B92"/>
                </a:solidFill>
                <a:latin typeface="Arial MT"/>
                <a:cs typeface="Arial MT"/>
              </a:rPr>
              <a:t>(Nussbaumer</a:t>
            </a:r>
            <a:r>
              <a:rPr sz="1600" spc="-10" dirty="0">
                <a:solidFill>
                  <a:srgbClr val="3B8B92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B8B92"/>
                </a:solidFill>
                <a:latin typeface="Arial MT"/>
                <a:cs typeface="Arial MT"/>
              </a:rPr>
              <a:t>Knaflic,</a:t>
            </a:r>
            <a:r>
              <a:rPr sz="1600" spc="-25" dirty="0">
                <a:solidFill>
                  <a:srgbClr val="3B8B92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B8B92"/>
                </a:solidFill>
                <a:latin typeface="Arial MT"/>
                <a:cs typeface="Arial MT"/>
              </a:rPr>
              <a:t>2015)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8540" y="502411"/>
            <a:ext cx="7362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An</a:t>
            </a:r>
            <a:r>
              <a:rPr sz="2400" spc="-25" dirty="0"/>
              <a:t> </a:t>
            </a:r>
            <a:r>
              <a:rPr sz="2400" spc="-5" dirty="0"/>
              <a:t>exercise</a:t>
            </a:r>
            <a:r>
              <a:rPr sz="2400" spc="10" dirty="0"/>
              <a:t> </a:t>
            </a:r>
            <a:r>
              <a:rPr sz="2400" spc="-5" dirty="0"/>
              <a:t>in preattentive</a:t>
            </a:r>
            <a:r>
              <a:rPr sz="2400" spc="-15" dirty="0"/>
              <a:t> </a:t>
            </a:r>
            <a:r>
              <a:rPr sz="2400" spc="-5" dirty="0"/>
              <a:t>processing:</a:t>
            </a:r>
            <a:r>
              <a:rPr sz="2400" dirty="0"/>
              <a:t> </a:t>
            </a:r>
            <a:r>
              <a:rPr sz="2400" spc="-5" dirty="0"/>
              <a:t>how</a:t>
            </a:r>
            <a:r>
              <a:rPr sz="2400" spc="-15" dirty="0"/>
              <a:t> </a:t>
            </a:r>
            <a:r>
              <a:rPr sz="2400" dirty="0"/>
              <a:t>many</a:t>
            </a:r>
            <a:r>
              <a:rPr sz="2400" spc="-10" dirty="0"/>
              <a:t> </a:t>
            </a:r>
            <a:r>
              <a:rPr sz="2400" dirty="0"/>
              <a:t>“3”?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446023"/>
            <a:ext cx="39230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Example</a:t>
            </a:r>
            <a:r>
              <a:rPr sz="2400" spc="5" dirty="0"/>
              <a:t> </a:t>
            </a:r>
            <a:r>
              <a:rPr sz="2400" spc="-5" dirty="0"/>
              <a:t>in</a:t>
            </a:r>
            <a:r>
              <a:rPr sz="2400" dirty="0"/>
              <a:t> </a:t>
            </a:r>
            <a:r>
              <a:rPr sz="2400" spc="-5" dirty="0"/>
              <a:t>Climate</a:t>
            </a:r>
            <a:r>
              <a:rPr sz="2400" spc="5" dirty="0"/>
              <a:t> </a:t>
            </a:r>
            <a:r>
              <a:rPr sz="2400" spc="-5" dirty="0"/>
              <a:t>research </a:t>
            </a:r>
            <a:r>
              <a:rPr sz="2400" spc="-650" dirty="0"/>
              <a:t> </a:t>
            </a:r>
            <a:r>
              <a:rPr sz="2400" spc="-5" dirty="0"/>
              <a:t>(by NOAA)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29590" y="1943480"/>
            <a:ext cx="388556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93980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Climate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Explorer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offers</a:t>
            </a:r>
            <a:r>
              <a:rPr sz="1800" spc="-5" dirty="0">
                <a:latin typeface="Arial MT"/>
                <a:cs typeface="Arial MT"/>
              </a:rPr>
              <a:t> graphs,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of</a:t>
            </a:r>
            <a:r>
              <a:rPr sz="1800" spc="-5" dirty="0">
                <a:latin typeface="Arial MT"/>
                <a:cs typeface="Arial MT"/>
              </a:rPr>
              <a:t> observed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temperature,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precipitation,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related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climate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5" dirty="0">
                <a:latin typeface="Arial MT"/>
                <a:cs typeface="Arial MT"/>
              </a:rPr>
              <a:t>every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county 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contiguous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3589477"/>
            <a:ext cx="3872229" cy="179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 indent="-139065">
              <a:lnSpc>
                <a:spcPct val="100000"/>
              </a:lnSpc>
              <a:spcBef>
                <a:spcPts val="100"/>
              </a:spcBef>
              <a:buChar char="•"/>
              <a:tabLst>
                <a:tab pos="151765" algn="l"/>
              </a:tabLst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tool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shows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projected conditions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possible futures:</a:t>
            </a:r>
            <a:endParaRPr sz="180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 MT"/>
                <a:cs typeface="Arial MT"/>
              </a:rPr>
              <a:t>one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which humans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make a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moderate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attempt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reduce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global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emissions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heat-trapping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gases,</a:t>
            </a:r>
            <a:endParaRPr sz="16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–"/>
              <a:tabLst>
                <a:tab pos="756285" algn="l"/>
                <a:tab pos="756920" algn="l"/>
              </a:tabLst>
            </a:pPr>
            <a:r>
              <a:rPr sz="1600" spc="-5" dirty="0">
                <a:latin typeface="Arial MT"/>
                <a:cs typeface="Arial MT"/>
              </a:rPr>
              <a:t>one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which </a:t>
            </a:r>
            <a:r>
              <a:rPr sz="1600" spc="-10" dirty="0">
                <a:latin typeface="Arial MT"/>
                <a:cs typeface="Arial MT"/>
              </a:rPr>
              <a:t>we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conducting</a:t>
            </a:r>
            <a:endParaRPr sz="1600">
              <a:latin typeface="Arial MT"/>
              <a:cs typeface="Arial MT"/>
            </a:endParaRPr>
          </a:p>
          <a:p>
            <a:pPr marL="756285">
              <a:lnSpc>
                <a:spcPct val="100000"/>
              </a:lnSpc>
            </a:pPr>
            <a:r>
              <a:rPr sz="1600" dirty="0">
                <a:latin typeface="Arial MT"/>
                <a:cs typeface="Arial MT"/>
              </a:rPr>
              <a:t>business</a:t>
            </a:r>
            <a:r>
              <a:rPr sz="1600" spc="-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usual.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05273" y="2823210"/>
            <a:ext cx="424942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https://www.climate.gov/maps-data/primer/visualizing- </a:t>
            </a:r>
            <a:r>
              <a:rPr sz="1400" spc="-375" dirty="0">
                <a:solidFill>
                  <a:srgbClr val="009999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climate-data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6928" y="6095"/>
            <a:ext cx="4742687" cy="2731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0725" y="3357371"/>
            <a:ext cx="4591636" cy="313859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5273" y="6481673"/>
            <a:ext cx="37071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https://toolkit.climate.gov/tools/climate-explorer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685622"/>
            <a:ext cx="265176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Example</a:t>
            </a:r>
            <a:r>
              <a:rPr sz="2400" spc="-10" dirty="0"/>
              <a:t> </a:t>
            </a:r>
            <a:r>
              <a:rPr sz="2400" dirty="0"/>
              <a:t>in</a:t>
            </a:r>
            <a:r>
              <a:rPr sz="2400" spc="-20" dirty="0"/>
              <a:t> </a:t>
            </a:r>
            <a:r>
              <a:rPr sz="2400" spc="-5" dirty="0"/>
              <a:t>Climate</a:t>
            </a:r>
            <a:endParaRPr sz="24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/>
              <a:t>monitoring: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340868" y="1417701"/>
            <a:ext cx="260731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Drought</a:t>
            </a:r>
            <a:r>
              <a:rPr sz="2000" spc="-7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Severity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Index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(by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IPMA)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1484" y="332231"/>
            <a:ext cx="5181600" cy="59344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93921" y="6434124"/>
            <a:ext cx="4907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3"/>
              </a:rPr>
              <a:t>http://www.ipma.pt/pt/oclima/observatorio.secas/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38285" cy="6809740"/>
            <a:chOff x="0" y="0"/>
            <a:chExt cx="9138285" cy="68097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079" y="5599645"/>
              <a:ext cx="5146150" cy="12096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57256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6679"/>
              <a:ext cx="9137903" cy="561898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44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75782" y="5738571"/>
            <a:ext cx="25781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https://tidesandcurrents.noaa.go </a:t>
            </a:r>
            <a:r>
              <a:rPr sz="1400" spc="-375" dirty="0">
                <a:solidFill>
                  <a:srgbClr val="009999"/>
                </a:solidFill>
                <a:latin typeface="Arial MT"/>
                <a:cs typeface="Arial MT"/>
                <a:hlinkClick r:id="rId5"/>
              </a:rPr>
              <a:t> </a:t>
            </a:r>
            <a:r>
              <a:rPr sz="1400" u="heavy" spc="-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v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/sltrends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/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r</a:t>
            </a:r>
            <a:r>
              <a:rPr sz="14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e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gio</a:t>
            </a:r>
            <a:r>
              <a:rPr sz="14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n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al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c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o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m</a:t>
            </a:r>
            <a:r>
              <a:rPr sz="14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p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a</a:t>
            </a:r>
            <a:r>
              <a:rPr sz="14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r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is</a:t>
            </a:r>
            <a:r>
              <a:rPr sz="14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on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.</a:t>
            </a:r>
            <a:r>
              <a:rPr sz="14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</a:t>
            </a:r>
            <a:r>
              <a:rPr sz="14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75782" y="6165291"/>
            <a:ext cx="1609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ml?region=GNEATL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868" y="446023"/>
            <a:ext cx="5480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Example</a:t>
            </a:r>
            <a:r>
              <a:rPr sz="2400" spc="15" dirty="0"/>
              <a:t> </a:t>
            </a:r>
            <a:r>
              <a:rPr sz="2400" dirty="0"/>
              <a:t>of </a:t>
            </a:r>
            <a:r>
              <a:rPr sz="2400" spc="-5" dirty="0"/>
              <a:t>fluid</a:t>
            </a:r>
            <a:r>
              <a:rPr sz="2400" spc="5" dirty="0"/>
              <a:t> </a:t>
            </a:r>
            <a:r>
              <a:rPr sz="2400" spc="-5" dirty="0"/>
              <a:t>mechanics</a:t>
            </a:r>
            <a:r>
              <a:rPr sz="2400" spc="25" dirty="0"/>
              <a:t> </a:t>
            </a:r>
            <a:r>
              <a:rPr sz="2400" spc="-5" dirty="0"/>
              <a:t>visualization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892551" y="1141475"/>
            <a:ext cx="6227445" cy="5031105"/>
            <a:chOff x="2892551" y="1141475"/>
            <a:chExt cx="6227445" cy="50311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2759" y="2491739"/>
              <a:ext cx="5946647" cy="33131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2551" y="1141475"/>
              <a:ext cx="6227063" cy="50307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094482" y="6169863"/>
            <a:ext cx="5118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https://www.youtube.com/watch?v=F9EFx7aQuhw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370" y="2040128"/>
            <a:ext cx="210883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NASA/Boeing </a:t>
            </a:r>
            <a:r>
              <a:rPr sz="1800" dirty="0">
                <a:latin typeface="Arial MT"/>
                <a:cs typeface="Arial MT"/>
              </a:rPr>
              <a:t>CFD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visualization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vortices responsible </a:t>
            </a:r>
            <a:r>
              <a:rPr sz="1800" dirty="0">
                <a:latin typeface="Arial MT"/>
                <a:cs typeface="Arial MT"/>
              </a:rPr>
              <a:t> for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noise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created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777's noise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landing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352" y="254584"/>
            <a:ext cx="2970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Software</a:t>
            </a:r>
            <a:r>
              <a:rPr sz="2400" spc="-25" dirty="0"/>
              <a:t> </a:t>
            </a:r>
            <a:r>
              <a:rPr sz="2400" spc="-5" dirty="0"/>
              <a:t>visualization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0" y="175186"/>
            <a:ext cx="9130030" cy="5495925"/>
            <a:chOff x="0" y="175186"/>
            <a:chExt cx="9130030" cy="5495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0561" y="175186"/>
              <a:ext cx="5379150" cy="26914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13103"/>
              <a:ext cx="3791711" cy="44577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252340" y="2808478"/>
            <a:ext cx="4667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https://ieeexplore.ieee.org/document/8742198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27668" y="3542531"/>
            <a:ext cx="2986269" cy="273349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2163" y="5683707"/>
            <a:ext cx="9058275" cy="95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6"/>
              </a:rPr>
              <a:t>https://ieeexplore.ieee.org/document/8419271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 MT"/>
              <a:cs typeface="Arial MT"/>
            </a:endParaRPr>
          </a:p>
          <a:p>
            <a:pPr marL="4403725">
              <a:lnSpc>
                <a:spcPct val="100000"/>
              </a:lnSpc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https://ieeexplore.ieee.org/document/9604892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352" y="254584"/>
            <a:ext cx="30556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Algorithm</a:t>
            </a:r>
            <a:r>
              <a:rPr sz="2400" spc="-20" dirty="0"/>
              <a:t> </a:t>
            </a:r>
            <a:r>
              <a:rPr sz="2400" spc="-5" dirty="0"/>
              <a:t>visualization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0" y="83819"/>
            <a:ext cx="9144000" cy="6774180"/>
            <a:chOff x="0" y="83819"/>
            <a:chExt cx="9144000" cy="67741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20668" y="83819"/>
              <a:ext cx="5323332" cy="48569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57854"/>
              <a:ext cx="4283963" cy="420014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272785" y="5085969"/>
            <a:ext cx="3120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</a:t>
            </a:r>
            <a:r>
              <a:rPr sz="1800" u="heavy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/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a</a:t>
            </a:r>
            <a:r>
              <a:rPr sz="18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l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g</a:t>
            </a:r>
            <a:r>
              <a:rPr sz="18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o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rithm-vis</a:t>
            </a:r>
            <a:r>
              <a:rPr sz="18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u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a</a:t>
            </a:r>
            <a:r>
              <a:rPr sz="18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l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iz</a:t>
            </a:r>
            <a:r>
              <a:rPr sz="1800" u="heavy" spc="-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e</a:t>
            </a:r>
            <a:r>
              <a:rPr sz="1800" u="heavy" spc="-10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r</a:t>
            </a:r>
            <a:r>
              <a:rPr sz="18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.or</a:t>
            </a:r>
            <a:r>
              <a:rPr sz="18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g</a:t>
            </a:r>
            <a:r>
              <a:rPr sz="18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/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47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8267" y="915162"/>
            <a:ext cx="2955290" cy="16916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Beyond mathematical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empirical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analyses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algorithms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https://visualgo.net/en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352" y="254584"/>
            <a:ext cx="244792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Machine</a:t>
            </a:r>
            <a:r>
              <a:rPr sz="2400" spc="-35" dirty="0"/>
              <a:t> </a:t>
            </a:r>
            <a:r>
              <a:rPr sz="2400" spc="-5" dirty="0"/>
              <a:t>Learning</a:t>
            </a:r>
            <a:endParaRPr sz="2400"/>
          </a:p>
          <a:p>
            <a:pPr marL="96520">
              <a:lnSpc>
                <a:spcPct val="100000"/>
              </a:lnSpc>
              <a:spcBef>
                <a:spcPts val="5"/>
              </a:spcBef>
            </a:pPr>
            <a:r>
              <a:rPr sz="2400" spc="-5" dirty="0"/>
              <a:t>visualization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5731890" y="5962599"/>
            <a:ext cx="25222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https://ieeexplore.ieee.or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g/document/8807299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48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284" y="1238250"/>
            <a:ext cx="323278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110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help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understand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“inner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workings”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neural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</a:t>
            </a:r>
            <a:r>
              <a:rPr sz="2000" spc="5" dirty="0">
                <a:latin typeface="Arial MT"/>
                <a:cs typeface="Arial MT"/>
              </a:rPr>
              <a:t>r</a:t>
            </a:r>
            <a:r>
              <a:rPr sz="2000" dirty="0">
                <a:latin typeface="Arial MT"/>
                <a:cs typeface="Arial MT"/>
              </a:rPr>
              <a:t>ks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other</a:t>
            </a:r>
            <a:r>
              <a:rPr sz="2000" spc="-1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AI  methods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4545" y="291477"/>
            <a:ext cx="5088535" cy="29585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3521964"/>
            <a:ext cx="5391912" cy="31424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31890" y="3456813"/>
            <a:ext cx="3006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https://distill.pub/2020/circuits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5"/>
              </a:rPr>
              <a:t>/visualizing-weights/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06192" y="4305807"/>
            <a:ext cx="2988945" cy="2495550"/>
            <a:chOff x="6106192" y="4305807"/>
            <a:chExt cx="2988945" cy="2495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06192" y="4305807"/>
              <a:ext cx="2988941" cy="24952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12123" y="4343400"/>
              <a:ext cx="128270" cy="288290"/>
            </a:xfrm>
            <a:custGeom>
              <a:avLst/>
              <a:gdLst/>
              <a:ahLst/>
              <a:cxnLst/>
              <a:rect l="l" t="t" r="r" b="b"/>
              <a:pathLst>
                <a:path w="128270" h="288289">
                  <a:moveTo>
                    <a:pt x="32003" y="160019"/>
                  </a:moveTo>
                  <a:lnTo>
                    <a:pt x="0" y="160019"/>
                  </a:lnTo>
                  <a:lnTo>
                    <a:pt x="64007" y="288036"/>
                  </a:lnTo>
                  <a:lnTo>
                    <a:pt x="112014" y="192024"/>
                  </a:lnTo>
                  <a:lnTo>
                    <a:pt x="32003" y="192024"/>
                  </a:lnTo>
                  <a:lnTo>
                    <a:pt x="32003" y="160019"/>
                  </a:lnTo>
                  <a:close/>
                </a:path>
                <a:path w="128270" h="288289">
                  <a:moveTo>
                    <a:pt x="96011" y="0"/>
                  </a:moveTo>
                  <a:lnTo>
                    <a:pt x="32003" y="0"/>
                  </a:lnTo>
                  <a:lnTo>
                    <a:pt x="32003" y="192024"/>
                  </a:lnTo>
                  <a:lnTo>
                    <a:pt x="96011" y="192024"/>
                  </a:lnTo>
                  <a:lnTo>
                    <a:pt x="96011" y="0"/>
                  </a:lnTo>
                  <a:close/>
                </a:path>
                <a:path w="128270" h="288289">
                  <a:moveTo>
                    <a:pt x="128016" y="160019"/>
                  </a:moveTo>
                  <a:lnTo>
                    <a:pt x="96011" y="160019"/>
                  </a:lnTo>
                  <a:lnTo>
                    <a:pt x="96011" y="192024"/>
                  </a:lnTo>
                  <a:lnTo>
                    <a:pt x="112014" y="192024"/>
                  </a:lnTo>
                  <a:lnTo>
                    <a:pt x="128016" y="1600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947916" y="736091"/>
            <a:ext cx="2196465" cy="2270760"/>
            <a:chOff x="6947916" y="736091"/>
            <a:chExt cx="2196465" cy="2270760"/>
          </a:xfrm>
        </p:grpSpPr>
        <p:sp>
          <p:nvSpPr>
            <p:cNvPr id="6" name="object 6"/>
            <p:cNvSpPr/>
            <p:nvPr/>
          </p:nvSpPr>
          <p:spPr>
            <a:xfrm>
              <a:off x="7555992" y="2718815"/>
              <a:ext cx="128270" cy="288290"/>
            </a:xfrm>
            <a:custGeom>
              <a:avLst/>
              <a:gdLst/>
              <a:ahLst/>
              <a:cxnLst/>
              <a:rect l="l" t="t" r="r" b="b"/>
              <a:pathLst>
                <a:path w="128270" h="288289">
                  <a:moveTo>
                    <a:pt x="96011" y="96012"/>
                  </a:moveTo>
                  <a:lnTo>
                    <a:pt x="32003" y="96012"/>
                  </a:lnTo>
                  <a:lnTo>
                    <a:pt x="32003" y="288036"/>
                  </a:lnTo>
                  <a:lnTo>
                    <a:pt x="96011" y="288036"/>
                  </a:lnTo>
                  <a:lnTo>
                    <a:pt x="96011" y="96012"/>
                  </a:lnTo>
                  <a:close/>
                </a:path>
                <a:path w="128270" h="288289">
                  <a:moveTo>
                    <a:pt x="64007" y="0"/>
                  </a:moveTo>
                  <a:lnTo>
                    <a:pt x="0" y="128016"/>
                  </a:lnTo>
                  <a:lnTo>
                    <a:pt x="32003" y="128016"/>
                  </a:lnTo>
                  <a:lnTo>
                    <a:pt x="32003" y="96012"/>
                  </a:lnTo>
                  <a:lnTo>
                    <a:pt x="112013" y="96012"/>
                  </a:lnTo>
                  <a:lnTo>
                    <a:pt x="64007" y="0"/>
                  </a:lnTo>
                  <a:close/>
                </a:path>
                <a:path w="128270" h="288289">
                  <a:moveTo>
                    <a:pt x="112013" y="96012"/>
                  </a:moveTo>
                  <a:lnTo>
                    <a:pt x="96011" y="96012"/>
                  </a:lnTo>
                  <a:lnTo>
                    <a:pt x="96011" y="128016"/>
                  </a:lnTo>
                  <a:lnTo>
                    <a:pt x="128015" y="128016"/>
                  </a:lnTo>
                  <a:lnTo>
                    <a:pt x="112013" y="96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7916" y="736091"/>
              <a:ext cx="2196083" cy="20299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3792" y="2841701"/>
            <a:ext cx="1239520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255" algn="r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Arial"/>
                <a:cs typeface="Arial"/>
              </a:rPr>
              <a:t>Tomography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0066FF"/>
                </a:solidFill>
                <a:latin typeface="Arial"/>
                <a:cs typeface="Arial"/>
              </a:rPr>
              <a:t>(2004)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8513" y="190246"/>
            <a:ext cx="5563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Scientific</a:t>
            </a:r>
            <a:r>
              <a:rPr sz="2400" spc="15" dirty="0"/>
              <a:t> </a:t>
            </a:r>
            <a:r>
              <a:rPr sz="2400" spc="-5" dirty="0"/>
              <a:t>Visualization</a:t>
            </a:r>
            <a:r>
              <a:rPr sz="2400" spc="65" dirty="0"/>
              <a:t> </a:t>
            </a:r>
            <a:r>
              <a:rPr sz="1600" b="1" spc="-5" dirty="0">
                <a:latin typeface="Arial"/>
                <a:cs typeface="Arial"/>
              </a:rPr>
              <a:t>(examples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“made</a:t>
            </a:r>
            <a:r>
              <a:rPr sz="1600" b="1" spc="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UA”)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040" y="700369"/>
            <a:ext cx="2451100" cy="2402840"/>
            <a:chOff x="36040" y="700369"/>
            <a:chExt cx="2451100" cy="240284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40" y="700369"/>
              <a:ext cx="2450741" cy="20954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46859" y="2833115"/>
              <a:ext cx="128270" cy="269875"/>
            </a:xfrm>
            <a:custGeom>
              <a:avLst/>
              <a:gdLst/>
              <a:ahLst/>
              <a:cxnLst/>
              <a:rect l="l" t="t" r="r" b="b"/>
              <a:pathLst>
                <a:path w="128269" h="269875">
                  <a:moveTo>
                    <a:pt x="96012" y="96012"/>
                  </a:moveTo>
                  <a:lnTo>
                    <a:pt x="32003" y="96012"/>
                  </a:lnTo>
                  <a:lnTo>
                    <a:pt x="32003" y="269748"/>
                  </a:lnTo>
                  <a:lnTo>
                    <a:pt x="96012" y="269748"/>
                  </a:lnTo>
                  <a:lnTo>
                    <a:pt x="96012" y="96012"/>
                  </a:lnTo>
                  <a:close/>
                </a:path>
                <a:path w="128269" h="269875">
                  <a:moveTo>
                    <a:pt x="64008" y="0"/>
                  </a:moveTo>
                  <a:lnTo>
                    <a:pt x="0" y="128016"/>
                  </a:lnTo>
                  <a:lnTo>
                    <a:pt x="32003" y="128016"/>
                  </a:lnTo>
                  <a:lnTo>
                    <a:pt x="32003" y="96012"/>
                  </a:lnTo>
                  <a:lnTo>
                    <a:pt x="112013" y="96012"/>
                  </a:lnTo>
                  <a:lnTo>
                    <a:pt x="64008" y="0"/>
                  </a:lnTo>
                  <a:close/>
                </a:path>
                <a:path w="128269" h="269875">
                  <a:moveTo>
                    <a:pt x="112013" y="96012"/>
                  </a:moveTo>
                  <a:lnTo>
                    <a:pt x="96012" y="96012"/>
                  </a:lnTo>
                  <a:lnTo>
                    <a:pt x="96012" y="128016"/>
                  </a:lnTo>
                  <a:lnTo>
                    <a:pt x="128015" y="128016"/>
                  </a:lnTo>
                  <a:lnTo>
                    <a:pt x="112013" y="960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3545" y="3381755"/>
            <a:ext cx="3093085" cy="3474085"/>
            <a:chOff x="73545" y="3381755"/>
            <a:chExt cx="3093085" cy="34740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45" y="3381755"/>
              <a:ext cx="1512938" cy="1828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24" y="3403091"/>
              <a:ext cx="1499766" cy="18211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699" y="5077964"/>
              <a:ext cx="2518410" cy="177774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481953" y="3803980"/>
            <a:ext cx="2448560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Arial"/>
                <a:cs typeface="Arial"/>
              </a:rPr>
              <a:t>Tomography</a:t>
            </a:r>
            <a:r>
              <a:rPr sz="1600" b="1" spc="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and</a:t>
            </a:r>
            <a:r>
              <a:rPr sz="1600" b="1" spc="42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SPECT</a:t>
            </a:r>
            <a:endParaRPr sz="1600">
              <a:latin typeface="Arial"/>
              <a:cs typeface="Arial"/>
            </a:endParaRPr>
          </a:p>
          <a:p>
            <a:pPr marR="12700" algn="r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0066FF"/>
                </a:solidFill>
                <a:latin typeface="Arial"/>
                <a:cs typeface="Arial"/>
              </a:rPr>
              <a:t>(1996)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91840" y="3953255"/>
            <a:ext cx="2880360" cy="2121535"/>
            <a:chOff x="3291840" y="3953255"/>
            <a:chExt cx="2880360" cy="212153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1840" y="3953255"/>
              <a:ext cx="2880360" cy="18897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5616" y="5398008"/>
              <a:ext cx="1732788" cy="676656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1979676" y="3921252"/>
            <a:ext cx="288290" cy="128270"/>
          </a:xfrm>
          <a:custGeom>
            <a:avLst/>
            <a:gdLst/>
            <a:ahLst/>
            <a:cxnLst/>
            <a:rect l="l" t="t" r="r" b="b"/>
            <a:pathLst>
              <a:path w="288289" h="128270">
                <a:moveTo>
                  <a:pt x="128016" y="0"/>
                </a:moveTo>
                <a:lnTo>
                  <a:pt x="0" y="64008"/>
                </a:lnTo>
                <a:lnTo>
                  <a:pt x="128016" y="128016"/>
                </a:lnTo>
                <a:lnTo>
                  <a:pt x="128016" y="96012"/>
                </a:lnTo>
                <a:lnTo>
                  <a:pt x="96012" y="96012"/>
                </a:lnTo>
                <a:lnTo>
                  <a:pt x="96012" y="32004"/>
                </a:lnTo>
                <a:lnTo>
                  <a:pt x="128016" y="32004"/>
                </a:lnTo>
                <a:lnTo>
                  <a:pt x="128016" y="0"/>
                </a:lnTo>
                <a:close/>
              </a:path>
              <a:path w="288289" h="128270">
                <a:moveTo>
                  <a:pt x="128016" y="32004"/>
                </a:moveTo>
                <a:lnTo>
                  <a:pt x="96012" y="32004"/>
                </a:lnTo>
                <a:lnTo>
                  <a:pt x="96012" y="96012"/>
                </a:lnTo>
                <a:lnTo>
                  <a:pt x="128016" y="96012"/>
                </a:lnTo>
                <a:lnTo>
                  <a:pt x="128016" y="32004"/>
                </a:lnTo>
                <a:close/>
              </a:path>
              <a:path w="288289" h="128270">
                <a:moveTo>
                  <a:pt x="288036" y="32004"/>
                </a:moveTo>
                <a:lnTo>
                  <a:pt x="128016" y="32004"/>
                </a:lnTo>
                <a:lnTo>
                  <a:pt x="128016" y="96012"/>
                </a:lnTo>
                <a:lnTo>
                  <a:pt x="288036" y="96012"/>
                </a:lnTo>
                <a:lnTo>
                  <a:pt x="288036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643376" y="6307023"/>
            <a:ext cx="25069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Electrical and mechanical </a:t>
            </a:r>
            <a:r>
              <a:rPr sz="1600" b="1" spc="-434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ground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resistivity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66FF"/>
                </a:solidFill>
                <a:latin typeface="Arial"/>
                <a:cs typeface="Arial"/>
              </a:rPr>
              <a:t>(2010)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00628" y="6237732"/>
            <a:ext cx="128270" cy="287020"/>
          </a:xfrm>
          <a:custGeom>
            <a:avLst/>
            <a:gdLst/>
            <a:ahLst/>
            <a:cxnLst/>
            <a:rect l="l" t="t" r="r" b="b"/>
            <a:pathLst>
              <a:path w="128270" h="287020">
                <a:moveTo>
                  <a:pt x="96012" y="96012"/>
                </a:moveTo>
                <a:lnTo>
                  <a:pt x="32004" y="96012"/>
                </a:lnTo>
                <a:lnTo>
                  <a:pt x="32004" y="286512"/>
                </a:lnTo>
                <a:lnTo>
                  <a:pt x="96012" y="286512"/>
                </a:lnTo>
                <a:lnTo>
                  <a:pt x="96012" y="96012"/>
                </a:lnTo>
                <a:close/>
              </a:path>
              <a:path w="128270" h="287020">
                <a:moveTo>
                  <a:pt x="64008" y="0"/>
                </a:moveTo>
                <a:lnTo>
                  <a:pt x="0" y="128016"/>
                </a:lnTo>
                <a:lnTo>
                  <a:pt x="32004" y="128016"/>
                </a:lnTo>
                <a:lnTo>
                  <a:pt x="32004" y="96012"/>
                </a:lnTo>
                <a:lnTo>
                  <a:pt x="112014" y="96012"/>
                </a:lnTo>
                <a:lnTo>
                  <a:pt x="64008" y="0"/>
                </a:lnTo>
                <a:close/>
              </a:path>
              <a:path w="128270" h="287020">
                <a:moveTo>
                  <a:pt x="112014" y="96012"/>
                </a:moveTo>
                <a:lnTo>
                  <a:pt x="96012" y="96012"/>
                </a:lnTo>
                <a:lnTo>
                  <a:pt x="96012" y="128016"/>
                </a:lnTo>
                <a:lnTo>
                  <a:pt x="128016" y="128016"/>
                </a:lnTo>
                <a:lnTo>
                  <a:pt x="112014" y="9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07007" y="3202686"/>
            <a:ext cx="2421255" cy="8997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9761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Arial"/>
                <a:cs typeface="Arial"/>
              </a:rPr>
              <a:t>Tomography</a:t>
            </a:r>
            <a:endParaRPr sz="1600">
              <a:latin typeface="Arial"/>
              <a:cs typeface="Arial"/>
            </a:endParaRPr>
          </a:p>
          <a:p>
            <a:pPr marR="1189990" algn="r">
              <a:lnSpc>
                <a:spcPct val="100000"/>
              </a:lnSpc>
              <a:spcBef>
                <a:spcPts val="1125"/>
              </a:spcBef>
            </a:pPr>
            <a:r>
              <a:rPr sz="1600" b="1" spc="-20" dirty="0">
                <a:latin typeface="Arial"/>
                <a:cs typeface="Arial"/>
              </a:rPr>
              <a:t>Tomography</a:t>
            </a:r>
            <a:endParaRPr sz="1600">
              <a:latin typeface="Arial"/>
              <a:cs typeface="Arial"/>
            </a:endParaRPr>
          </a:p>
          <a:p>
            <a:pPr marR="1186815" algn="r">
              <a:lnSpc>
                <a:spcPct val="100000"/>
              </a:lnSpc>
            </a:pPr>
            <a:r>
              <a:rPr sz="1600" b="1" spc="-5" dirty="0">
                <a:solidFill>
                  <a:srgbClr val="0066FF"/>
                </a:solidFill>
                <a:latin typeface="Arial"/>
                <a:cs typeface="Arial"/>
              </a:rPr>
              <a:t>(2008)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27376" y="1059180"/>
            <a:ext cx="2127504" cy="201472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4277614" y="3202686"/>
            <a:ext cx="6007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66FF"/>
                </a:solidFill>
                <a:latin typeface="Arial"/>
                <a:cs typeface="Arial"/>
              </a:rPr>
              <a:t>(20</a:t>
            </a:r>
            <a:r>
              <a:rPr sz="1600" b="1" spc="-95" dirty="0">
                <a:solidFill>
                  <a:srgbClr val="0066FF"/>
                </a:solidFill>
                <a:latin typeface="Arial"/>
                <a:cs typeface="Arial"/>
              </a:rPr>
              <a:t>1</a:t>
            </a:r>
            <a:r>
              <a:rPr sz="1600" b="1" spc="-5" dirty="0">
                <a:solidFill>
                  <a:srgbClr val="0066FF"/>
                </a:solidFill>
                <a:latin typeface="Arial"/>
                <a:cs typeface="Arial"/>
              </a:rPr>
              <a:t>1)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81300" y="3124200"/>
            <a:ext cx="128270" cy="288290"/>
          </a:xfrm>
          <a:custGeom>
            <a:avLst/>
            <a:gdLst/>
            <a:ahLst/>
            <a:cxnLst/>
            <a:rect l="l" t="t" r="r" b="b"/>
            <a:pathLst>
              <a:path w="128269" h="288289">
                <a:moveTo>
                  <a:pt x="96012" y="96012"/>
                </a:moveTo>
                <a:lnTo>
                  <a:pt x="32004" y="96012"/>
                </a:lnTo>
                <a:lnTo>
                  <a:pt x="32004" y="288036"/>
                </a:lnTo>
                <a:lnTo>
                  <a:pt x="96012" y="288036"/>
                </a:lnTo>
                <a:lnTo>
                  <a:pt x="96012" y="96012"/>
                </a:lnTo>
                <a:close/>
              </a:path>
              <a:path w="128269" h="288289">
                <a:moveTo>
                  <a:pt x="64007" y="0"/>
                </a:moveTo>
                <a:lnTo>
                  <a:pt x="0" y="128015"/>
                </a:lnTo>
                <a:lnTo>
                  <a:pt x="32004" y="128015"/>
                </a:lnTo>
                <a:lnTo>
                  <a:pt x="32004" y="96012"/>
                </a:lnTo>
                <a:lnTo>
                  <a:pt x="112014" y="96012"/>
                </a:lnTo>
                <a:lnTo>
                  <a:pt x="64007" y="0"/>
                </a:lnTo>
                <a:close/>
              </a:path>
              <a:path w="128269" h="288289">
                <a:moveTo>
                  <a:pt x="112014" y="96012"/>
                </a:moveTo>
                <a:lnTo>
                  <a:pt x="96012" y="96012"/>
                </a:lnTo>
                <a:lnTo>
                  <a:pt x="96012" y="128015"/>
                </a:lnTo>
                <a:lnTo>
                  <a:pt x="128016" y="128015"/>
                </a:lnTo>
                <a:lnTo>
                  <a:pt x="112014" y="9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92623" y="646176"/>
            <a:ext cx="1882139" cy="177546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5072253" y="2432710"/>
            <a:ext cx="4071620" cy="91694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600" b="1" spc="-5" dirty="0">
                <a:latin typeface="Arial"/>
                <a:cs typeface="Arial"/>
              </a:rPr>
              <a:t>Laser scanner</a:t>
            </a:r>
            <a:r>
              <a:rPr sz="1600" b="1" spc="430" dirty="0"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66FF"/>
                </a:solidFill>
                <a:latin typeface="Arial"/>
                <a:cs typeface="Arial"/>
              </a:rPr>
              <a:t>(2015)</a:t>
            </a:r>
            <a:endParaRPr sz="1600">
              <a:latin typeface="Arial"/>
              <a:cs typeface="Arial"/>
            </a:endParaRPr>
          </a:p>
          <a:p>
            <a:pPr marL="1607820">
              <a:lnSpc>
                <a:spcPct val="100000"/>
              </a:lnSpc>
              <a:spcBef>
                <a:spcPts val="455"/>
              </a:spcBef>
            </a:pPr>
            <a:r>
              <a:rPr sz="1600" b="1" spc="-10" dirty="0">
                <a:latin typeface="Arial"/>
                <a:cs typeface="Arial"/>
              </a:rPr>
              <a:t>Ground</a:t>
            </a:r>
            <a:endParaRPr sz="1600">
              <a:latin typeface="Arial"/>
              <a:cs typeface="Arial"/>
            </a:endParaRPr>
          </a:p>
          <a:p>
            <a:pPr marL="1607820">
              <a:lnSpc>
                <a:spcPct val="100000"/>
              </a:lnSpc>
              <a:spcBef>
                <a:spcPts val="350"/>
              </a:spcBef>
            </a:pPr>
            <a:r>
              <a:rPr sz="1600" b="1" spc="-5" dirty="0">
                <a:latin typeface="Arial"/>
                <a:cs typeface="Arial"/>
              </a:rPr>
              <a:t>Penetrating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Radar</a:t>
            </a:r>
            <a:r>
              <a:rPr sz="1600" b="1" spc="440" dirty="0"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66FF"/>
                </a:solidFill>
                <a:latin typeface="Arial"/>
                <a:cs typeface="Arial"/>
              </a:rPr>
              <a:t>(1999)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36235" y="2462783"/>
            <a:ext cx="128270" cy="287020"/>
          </a:xfrm>
          <a:custGeom>
            <a:avLst/>
            <a:gdLst/>
            <a:ahLst/>
            <a:cxnLst/>
            <a:rect l="l" t="t" r="r" b="b"/>
            <a:pathLst>
              <a:path w="128270" h="287019">
                <a:moveTo>
                  <a:pt x="96012" y="96012"/>
                </a:moveTo>
                <a:lnTo>
                  <a:pt x="32003" y="96012"/>
                </a:lnTo>
                <a:lnTo>
                  <a:pt x="32003" y="286512"/>
                </a:lnTo>
                <a:lnTo>
                  <a:pt x="96012" y="286512"/>
                </a:lnTo>
                <a:lnTo>
                  <a:pt x="96012" y="96012"/>
                </a:lnTo>
                <a:close/>
              </a:path>
              <a:path w="128270" h="287019">
                <a:moveTo>
                  <a:pt x="64008" y="0"/>
                </a:moveTo>
                <a:lnTo>
                  <a:pt x="0" y="128015"/>
                </a:lnTo>
                <a:lnTo>
                  <a:pt x="32003" y="128015"/>
                </a:lnTo>
                <a:lnTo>
                  <a:pt x="32003" y="96012"/>
                </a:lnTo>
                <a:lnTo>
                  <a:pt x="112013" y="96012"/>
                </a:lnTo>
                <a:lnTo>
                  <a:pt x="64008" y="0"/>
                </a:lnTo>
                <a:close/>
              </a:path>
              <a:path w="128270" h="287019">
                <a:moveTo>
                  <a:pt x="112013" y="96012"/>
                </a:moveTo>
                <a:lnTo>
                  <a:pt x="96012" y="96012"/>
                </a:lnTo>
                <a:lnTo>
                  <a:pt x="96012" y="128015"/>
                </a:lnTo>
                <a:lnTo>
                  <a:pt x="128015" y="128015"/>
                </a:lnTo>
                <a:lnTo>
                  <a:pt x="112013" y="96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796288" y="4291076"/>
            <a:ext cx="8921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Pollu</a:t>
            </a:r>
            <a:r>
              <a:rPr sz="1600" b="1" spc="-15" dirty="0">
                <a:latin typeface="Arial"/>
                <a:cs typeface="Arial"/>
              </a:rPr>
              <a:t>t</a:t>
            </a:r>
            <a:r>
              <a:rPr sz="1600" b="1" spc="-5" dirty="0">
                <a:latin typeface="Arial"/>
                <a:cs typeface="Arial"/>
              </a:rPr>
              <a:t>ion  </a:t>
            </a:r>
            <a:r>
              <a:rPr sz="1600" b="1" spc="-5" dirty="0">
                <a:solidFill>
                  <a:srgbClr val="0066FF"/>
                </a:solidFill>
                <a:latin typeface="Arial"/>
                <a:cs typeface="Arial"/>
              </a:rPr>
              <a:t>(2021)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39567" y="4631054"/>
            <a:ext cx="128270" cy="381635"/>
          </a:xfrm>
          <a:custGeom>
            <a:avLst/>
            <a:gdLst/>
            <a:ahLst/>
            <a:cxnLst/>
            <a:rect l="l" t="t" r="r" b="b"/>
            <a:pathLst>
              <a:path w="128269" h="381635">
                <a:moveTo>
                  <a:pt x="0" y="252603"/>
                </a:moveTo>
                <a:lnTo>
                  <a:pt x="62483" y="381381"/>
                </a:lnTo>
                <a:lnTo>
                  <a:pt x="111731" y="285750"/>
                </a:lnTo>
                <a:lnTo>
                  <a:pt x="95631" y="285750"/>
                </a:lnTo>
                <a:lnTo>
                  <a:pt x="31623" y="284988"/>
                </a:lnTo>
                <a:lnTo>
                  <a:pt x="32008" y="252984"/>
                </a:lnTo>
                <a:lnTo>
                  <a:pt x="0" y="252603"/>
                </a:lnTo>
                <a:close/>
              </a:path>
              <a:path w="128269" h="381635">
                <a:moveTo>
                  <a:pt x="32008" y="252984"/>
                </a:moveTo>
                <a:lnTo>
                  <a:pt x="31623" y="284988"/>
                </a:lnTo>
                <a:lnTo>
                  <a:pt x="95631" y="285750"/>
                </a:lnTo>
                <a:lnTo>
                  <a:pt x="96016" y="253746"/>
                </a:lnTo>
                <a:lnTo>
                  <a:pt x="32008" y="252984"/>
                </a:lnTo>
                <a:close/>
              </a:path>
              <a:path w="128269" h="381635">
                <a:moveTo>
                  <a:pt x="96016" y="253746"/>
                </a:moveTo>
                <a:lnTo>
                  <a:pt x="95631" y="285750"/>
                </a:lnTo>
                <a:lnTo>
                  <a:pt x="111731" y="285750"/>
                </a:lnTo>
                <a:lnTo>
                  <a:pt x="128015" y="254127"/>
                </a:lnTo>
                <a:lnTo>
                  <a:pt x="96016" y="253746"/>
                </a:lnTo>
                <a:close/>
              </a:path>
              <a:path w="128269" h="381635">
                <a:moveTo>
                  <a:pt x="35051" y="0"/>
                </a:moveTo>
                <a:lnTo>
                  <a:pt x="32008" y="252984"/>
                </a:lnTo>
                <a:lnTo>
                  <a:pt x="96016" y="253746"/>
                </a:lnTo>
                <a:lnTo>
                  <a:pt x="99059" y="762"/>
                </a:lnTo>
                <a:lnTo>
                  <a:pt x="35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53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352" y="365836"/>
            <a:ext cx="54108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0810" algn="l"/>
              </a:tabLst>
            </a:pPr>
            <a:r>
              <a:rPr sz="2400" spc="-5" dirty="0"/>
              <a:t>Scientific	</a:t>
            </a:r>
            <a:r>
              <a:rPr sz="2400" spc="-10" dirty="0"/>
              <a:t>Visualization</a:t>
            </a:r>
            <a:r>
              <a:rPr sz="2400" spc="30" dirty="0"/>
              <a:t> </a:t>
            </a:r>
            <a:r>
              <a:rPr sz="2400" dirty="0"/>
              <a:t>reference</a:t>
            </a:r>
            <a:r>
              <a:rPr sz="2400" spc="-25" dirty="0"/>
              <a:t> </a:t>
            </a:r>
            <a:r>
              <a:rPr sz="2400" dirty="0"/>
              <a:t>model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347715" y="1054608"/>
            <a:ext cx="1871980" cy="11811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88265" marR="55244">
              <a:lnSpc>
                <a:spcPts val="202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Measured</a:t>
            </a:r>
            <a:r>
              <a:rPr sz="1400" b="1" spc="3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data: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spc="-5" dirty="0">
                <a:latin typeface="Arial MT"/>
                <a:cs typeface="Arial MT"/>
              </a:rPr>
              <a:t>CAT, MR, ultra-sound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laser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Digitizers,</a:t>
            </a:r>
            <a:endParaRPr sz="1400">
              <a:latin typeface="Arial MT"/>
              <a:cs typeface="Arial MT"/>
            </a:endParaRPr>
          </a:p>
          <a:p>
            <a:pPr marL="88265">
              <a:lnSpc>
                <a:spcPct val="100000"/>
              </a:lnSpc>
              <a:spcBef>
                <a:spcPts val="204"/>
              </a:spcBef>
            </a:pPr>
            <a:r>
              <a:rPr sz="1400" spc="-5" dirty="0">
                <a:latin typeface="Arial MT"/>
                <a:cs typeface="Arial MT"/>
              </a:rPr>
              <a:t>Satellites,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…..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25561" y="2228723"/>
            <a:ext cx="5846445" cy="2430780"/>
            <a:chOff x="1825561" y="2228723"/>
            <a:chExt cx="5846445" cy="2430780"/>
          </a:xfrm>
        </p:grpSpPr>
        <p:sp>
          <p:nvSpPr>
            <p:cNvPr id="6" name="object 6"/>
            <p:cNvSpPr/>
            <p:nvPr/>
          </p:nvSpPr>
          <p:spPr>
            <a:xfrm>
              <a:off x="3701795" y="2820924"/>
              <a:ext cx="1720850" cy="655320"/>
            </a:xfrm>
            <a:custGeom>
              <a:avLst/>
              <a:gdLst/>
              <a:ahLst/>
              <a:cxnLst/>
              <a:rect l="l" t="t" r="r" b="b"/>
              <a:pathLst>
                <a:path w="1720850" h="655320">
                  <a:moveTo>
                    <a:pt x="0" y="327660"/>
                  </a:moveTo>
                  <a:lnTo>
                    <a:pt x="10226" y="276983"/>
                  </a:lnTo>
                  <a:lnTo>
                    <a:pt x="39884" y="228754"/>
                  </a:lnTo>
                  <a:lnTo>
                    <a:pt x="87445" y="183557"/>
                  </a:lnTo>
                  <a:lnTo>
                    <a:pt x="151377" y="141974"/>
                  </a:lnTo>
                  <a:lnTo>
                    <a:pt x="189004" y="122719"/>
                  </a:lnTo>
                  <a:lnTo>
                    <a:pt x="230150" y="104587"/>
                  </a:lnTo>
                  <a:lnTo>
                    <a:pt x="274624" y="87649"/>
                  </a:lnTo>
                  <a:lnTo>
                    <a:pt x="322234" y="71979"/>
                  </a:lnTo>
                  <a:lnTo>
                    <a:pt x="372790" y="57649"/>
                  </a:lnTo>
                  <a:lnTo>
                    <a:pt x="426099" y="44732"/>
                  </a:lnTo>
                  <a:lnTo>
                    <a:pt x="481970" y="33301"/>
                  </a:lnTo>
                  <a:lnTo>
                    <a:pt x="540213" y="23429"/>
                  </a:lnTo>
                  <a:lnTo>
                    <a:pt x="600635" y="15188"/>
                  </a:lnTo>
                  <a:lnTo>
                    <a:pt x="663046" y="8653"/>
                  </a:lnTo>
                  <a:lnTo>
                    <a:pt x="727254" y="3894"/>
                  </a:lnTo>
                  <a:lnTo>
                    <a:pt x="793069" y="985"/>
                  </a:lnTo>
                  <a:lnTo>
                    <a:pt x="860298" y="0"/>
                  </a:lnTo>
                  <a:lnTo>
                    <a:pt x="927526" y="985"/>
                  </a:lnTo>
                  <a:lnTo>
                    <a:pt x="993341" y="3894"/>
                  </a:lnTo>
                  <a:lnTo>
                    <a:pt x="1057549" y="8653"/>
                  </a:lnTo>
                  <a:lnTo>
                    <a:pt x="1119960" y="15188"/>
                  </a:lnTo>
                  <a:lnTo>
                    <a:pt x="1180382" y="23429"/>
                  </a:lnTo>
                  <a:lnTo>
                    <a:pt x="1238625" y="33301"/>
                  </a:lnTo>
                  <a:lnTo>
                    <a:pt x="1294496" y="44732"/>
                  </a:lnTo>
                  <a:lnTo>
                    <a:pt x="1347805" y="57649"/>
                  </a:lnTo>
                  <a:lnTo>
                    <a:pt x="1398361" y="71979"/>
                  </a:lnTo>
                  <a:lnTo>
                    <a:pt x="1445971" y="87649"/>
                  </a:lnTo>
                  <a:lnTo>
                    <a:pt x="1490445" y="104587"/>
                  </a:lnTo>
                  <a:lnTo>
                    <a:pt x="1531591" y="122719"/>
                  </a:lnTo>
                  <a:lnTo>
                    <a:pt x="1569218" y="141974"/>
                  </a:lnTo>
                  <a:lnTo>
                    <a:pt x="1603135" y="162277"/>
                  </a:lnTo>
                  <a:lnTo>
                    <a:pt x="1659072" y="205740"/>
                  </a:lnTo>
                  <a:lnTo>
                    <a:pt x="1697873" y="252526"/>
                  </a:lnTo>
                  <a:lnTo>
                    <a:pt x="1718007" y="302051"/>
                  </a:lnTo>
                  <a:lnTo>
                    <a:pt x="1720595" y="327660"/>
                  </a:lnTo>
                  <a:lnTo>
                    <a:pt x="1718007" y="353268"/>
                  </a:lnTo>
                  <a:lnTo>
                    <a:pt x="1697873" y="402793"/>
                  </a:lnTo>
                  <a:lnTo>
                    <a:pt x="1659072" y="449579"/>
                  </a:lnTo>
                  <a:lnTo>
                    <a:pt x="1603135" y="493042"/>
                  </a:lnTo>
                  <a:lnTo>
                    <a:pt x="1569218" y="513345"/>
                  </a:lnTo>
                  <a:lnTo>
                    <a:pt x="1531591" y="532600"/>
                  </a:lnTo>
                  <a:lnTo>
                    <a:pt x="1490445" y="550732"/>
                  </a:lnTo>
                  <a:lnTo>
                    <a:pt x="1445971" y="567670"/>
                  </a:lnTo>
                  <a:lnTo>
                    <a:pt x="1398361" y="583340"/>
                  </a:lnTo>
                  <a:lnTo>
                    <a:pt x="1347805" y="597670"/>
                  </a:lnTo>
                  <a:lnTo>
                    <a:pt x="1294496" y="610587"/>
                  </a:lnTo>
                  <a:lnTo>
                    <a:pt x="1238625" y="622018"/>
                  </a:lnTo>
                  <a:lnTo>
                    <a:pt x="1180382" y="631890"/>
                  </a:lnTo>
                  <a:lnTo>
                    <a:pt x="1119960" y="640131"/>
                  </a:lnTo>
                  <a:lnTo>
                    <a:pt x="1057549" y="646666"/>
                  </a:lnTo>
                  <a:lnTo>
                    <a:pt x="993341" y="651425"/>
                  </a:lnTo>
                  <a:lnTo>
                    <a:pt x="927526" y="654334"/>
                  </a:lnTo>
                  <a:lnTo>
                    <a:pt x="860298" y="655320"/>
                  </a:lnTo>
                  <a:lnTo>
                    <a:pt x="793069" y="654334"/>
                  </a:lnTo>
                  <a:lnTo>
                    <a:pt x="727254" y="651425"/>
                  </a:lnTo>
                  <a:lnTo>
                    <a:pt x="663046" y="646666"/>
                  </a:lnTo>
                  <a:lnTo>
                    <a:pt x="600635" y="640131"/>
                  </a:lnTo>
                  <a:lnTo>
                    <a:pt x="540213" y="631890"/>
                  </a:lnTo>
                  <a:lnTo>
                    <a:pt x="481970" y="622018"/>
                  </a:lnTo>
                  <a:lnTo>
                    <a:pt x="426099" y="610587"/>
                  </a:lnTo>
                  <a:lnTo>
                    <a:pt x="372790" y="597670"/>
                  </a:lnTo>
                  <a:lnTo>
                    <a:pt x="322234" y="583340"/>
                  </a:lnTo>
                  <a:lnTo>
                    <a:pt x="274624" y="567670"/>
                  </a:lnTo>
                  <a:lnTo>
                    <a:pt x="230150" y="550732"/>
                  </a:lnTo>
                  <a:lnTo>
                    <a:pt x="189004" y="532600"/>
                  </a:lnTo>
                  <a:lnTo>
                    <a:pt x="151377" y="513345"/>
                  </a:lnTo>
                  <a:lnTo>
                    <a:pt x="117460" y="493042"/>
                  </a:lnTo>
                  <a:lnTo>
                    <a:pt x="61523" y="449579"/>
                  </a:lnTo>
                  <a:lnTo>
                    <a:pt x="22722" y="402793"/>
                  </a:lnTo>
                  <a:lnTo>
                    <a:pt x="2588" y="353268"/>
                  </a:lnTo>
                  <a:lnTo>
                    <a:pt x="0" y="32766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48432" y="2228722"/>
              <a:ext cx="3001645" cy="659765"/>
            </a:xfrm>
            <a:custGeom>
              <a:avLst/>
              <a:gdLst/>
              <a:ahLst/>
              <a:cxnLst/>
              <a:rect l="l" t="t" r="r" b="b"/>
              <a:pathLst>
                <a:path w="3001645" h="659764">
                  <a:moveTo>
                    <a:pt x="977392" y="659257"/>
                  </a:moveTo>
                  <a:lnTo>
                    <a:pt x="960323" y="629158"/>
                  </a:lnTo>
                  <a:lnTo>
                    <a:pt x="935355" y="585089"/>
                  </a:lnTo>
                  <a:lnTo>
                    <a:pt x="917663" y="611517"/>
                  </a:lnTo>
                  <a:lnTo>
                    <a:pt x="7112" y="127"/>
                  </a:lnTo>
                  <a:lnTo>
                    <a:pt x="0" y="10795"/>
                  </a:lnTo>
                  <a:lnTo>
                    <a:pt x="910590" y="622084"/>
                  </a:lnTo>
                  <a:lnTo>
                    <a:pt x="892937" y="648462"/>
                  </a:lnTo>
                  <a:lnTo>
                    <a:pt x="977392" y="659257"/>
                  </a:lnTo>
                  <a:close/>
                </a:path>
                <a:path w="3001645" h="659764">
                  <a:moveTo>
                    <a:pt x="3001518" y="10922"/>
                  </a:moveTo>
                  <a:lnTo>
                    <a:pt x="2994914" y="0"/>
                  </a:lnTo>
                  <a:lnTo>
                    <a:pt x="2087880" y="547382"/>
                  </a:lnTo>
                  <a:lnTo>
                    <a:pt x="2071497" y="520192"/>
                  </a:lnTo>
                  <a:lnTo>
                    <a:pt x="2025904" y="592201"/>
                  </a:lnTo>
                  <a:lnTo>
                    <a:pt x="2110867" y="585470"/>
                  </a:lnTo>
                  <a:lnTo>
                    <a:pt x="2098370" y="564769"/>
                  </a:lnTo>
                  <a:lnTo>
                    <a:pt x="2094420" y="558215"/>
                  </a:lnTo>
                  <a:lnTo>
                    <a:pt x="3001518" y="109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30323" y="3150108"/>
              <a:ext cx="5836920" cy="1504315"/>
            </a:xfrm>
            <a:custGeom>
              <a:avLst/>
              <a:gdLst/>
              <a:ahLst/>
              <a:cxnLst/>
              <a:rect l="l" t="t" r="r" b="b"/>
              <a:pathLst>
                <a:path w="5836920" h="1504314">
                  <a:moveTo>
                    <a:pt x="4116324" y="1178052"/>
                  </a:moveTo>
                  <a:lnTo>
                    <a:pt x="4126550" y="1127621"/>
                  </a:lnTo>
                  <a:lnTo>
                    <a:pt x="4156208" y="1079624"/>
                  </a:lnTo>
                  <a:lnTo>
                    <a:pt x="4203769" y="1034640"/>
                  </a:lnTo>
                  <a:lnTo>
                    <a:pt x="4267701" y="993250"/>
                  </a:lnTo>
                  <a:lnTo>
                    <a:pt x="4305328" y="974084"/>
                  </a:lnTo>
                  <a:lnTo>
                    <a:pt x="4346474" y="956035"/>
                  </a:lnTo>
                  <a:lnTo>
                    <a:pt x="4390948" y="939174"/>
                  </a:lnTo>
                  <a:lnTo>
                    <a:pt x="4438558" y="923575"/>
                  </a:lnTo>
                  <a:lnTo>
                    <a:pt x="4489114" y="909309"/>
                  </a:lnTo>
                  <a:lnTo>
                    <a:pt x="4542423" y="896450"/>
                  </a:lnTo>
                  <a:lnTo>
                    <a:pt x="4598294" y="885070"/>
                  </a:lnTo>
                  <a:lnTo>
                    <a:pt x="4656537" y="875242"/>
                  </a:lnTo>
                  <a:lnTo>
                    <a:pt x="4716959" y="867038"/>
                  </a:lnTo>
                  <a:lnTo>
                    <a:pt x="4779370" y="860531"/>
                  </a:lnTo>
                  <a:lnTo>
                    <a:pt x="4843578" y="855793"/>
                  </a:lnTo>
                  <a:lnTo>
                    <a:pt x="4909393" y="852897"/>
                  </a:lnTo>
                  <a:lnTo>
                    <a:pt x="4976622" y="851915"/>
                  </a:lnTo>
                  <a:lnTo>
                    <a:pt x="5043850" y="852897"/>
                  </a:lnTo>
                  <a:lnTo>
                    <a:pt x="5109665" y="855793"/>
                  </a:lnTo>
                  <a:lnTo>
                    <a:pt x="5173873" y="860531"/>
                  </a:lnTo>
                  <a:lnTo>
                    <a:pt x="5236284" y="867038"/>
                  </a:lnTo>
                  <a:lnTo>
                    <a:pt x="5296706" y="875242"/>
                  </a:lnTo>
                  <a:lnTo>
                    <a:pt x="5354949" y="885070"/>
                  </a:lnTo>
                  <a:lnTo>
                    <a:pt x="5410820" y="896450"/>
                  </a:lnTo>
                  <a:lnTo>
                    <a:pt x="5464129" y="909309"/>
                  </a:lnTo>
                  <a:lnTo>
                    <a:pt x="5514685" y="923575"/>
                  </a:lnTo>
                  <a:lnTo>
                    <a:pt x="5562295" y="939174"/>
                  </a:lnTo>
                  <a:lnTo>
                    <a:pt x="5606769" y="956035"/>
                  </a:lnTo>
                  <a:lnTo>
                    <a:pt x="5647915" y="974084"/>
                  </a:lnTo>
                  <a:lnTo>
                    <a:pt x="5685542" y="993250"/>
                  </a:lnTo>
                  <a:lnTo>
                    <a:pt x="5719459" y="1013459"/>
                  </a:lnTo>
                  <a:lnTo>
                    <a:pt x="5775396" y="1056719"/>
                  </a:lnTo>
                  <a:lnTo>
                    <a:pt x="5814197" y="1103282"/>
                  </a:lnTo>
                  <a:lnTo>
                    <a:pt x="5834331" y="1152569"/>
                  </a:lnTo>
                  <a:lnTo>
                    <a:pt x="5836920" y="1178052"/>
                  </a:lnTo>
                  <a:lnTo>
                    <a:pt x="5834331" y="1203534"/>
                  </a:lnTo>
                  <a:lnTo>
                    <a:pt x="5814197" y="1252821"/>
                  </a:lnTo>
                  <a:lnTo>
                    <a:pt x="5775396" y="1299384"/>
                  </a:lnTo>
                  <a:lnTo>
                    <a:pt x="5719459" y="1342643"/>
                  </a:lnTo>
                  <a:lnTo>
                    <a:pt x="5685542" y="1362853"/>
                  </a:lnTo>
                  <a:lnTo>
                    <a:pt x="5647915" y="1382019"/>
                  </a:lnTo>
                  <a:lnTo>
                    <a:pt x="5606769" y="1400068"/>
                  </a:lnTo>
                  <a:lnTo>
                    <a:pt x="5562295" y="1416929"/>
                  </a:lnTo>
                  <a:lnTo>
                    <a:pt x="5514685" y="1432528"/>
                  </a:lnTo>
                  <a:lnTo>
                    <a:pt x="5464129" y="1446794"/>
                  </a:lnTo>
                  <a:lnTo>
                    <a:pt x="5410820" y="1459653"/>
                  </a:lnTo>
                  <a:lnTo>
                    <a:pt x="5354949" y="1471033"/>
                  </a:lnTo>
                  <a:lnTo>
                    <a:pt x="5296706" y="1480861"/>
                  </a:lnTo>
                  <a:lnTo>
                    <a:pt x="5236284" y="1489065"/>
                  </a:lnTo>
                  <a:lnTo>
                    <a:pt x="5173873" y="1495572"/>
                  </a:lnTo>
                  <a:lnTo>
                    <a:pt x="5109665" y="1500310"/>
                  </a:lnTo>
                  <a:lnTo>
                    <a:pt x="5043850" y="1503206"/>
                  </a:lnTo>
                  <a:lnTo>
                    <a:pt x="4976622" y="1504187"/>
                  </a:lnTo>
                  <a:lnTo>
                    <a:pt x="4909393" y="1503206"/>
                  </a:lnTo>
                  <a:lnTo>
                    <a:pt x="4843578" y="1500310"/>
                  </a:lnTo>
                  <a:lnTo>
                    <a:pt x="4779370" y="1495572"/>
                  </a:lnTo>
                  <a:lnTo>
                    <a:pt x="4716959" y="1489065"/>
                  </a:lnTo>
                  <a:lnTo>
                    <a:pt x="4656537" y="1480861"/>
                  </a:lnTo>
                  <a:lnTo>
                    <a:pt x="4598294" y="1471033"/>
                  </a:lnTo>
                  <a:lnTo>
                    <a:pt x="4542423" y="1459653"/>
                  </a:lnTo>
                  <a:lnTo>
                    <a:pt x="4489114" y="1446794"/>
                  </a:lnTo>
                  <a:lnTo>
                    <a:pt x="4438558" y="1432528"/>
                  </a:lnTo>
                  <a:lnTo>
                    <a:pt x="4390948" y="1416929"/>
                  </a:lnTo>
                  <a:lnTo>
                    <a:pt x="4346474" y="1400068"/>
                  </a:lnTo>
                  <a:lnTo>
                    <a:pt x="4305328" y="1382019"/>
                  </a:lnTo>
                  <a:lnTo>
                    <a:pt x="4267701" y="1362853"/>
                  </a:lnTo>
                  <a:lnTo>
                    <a:pt x="4233784" y="1342644"/>
                  </a:lnTo>
                  <a:lnTo>
                    <a:pt x="4177847" y="1299384"/>
                  </a:lnTo>
                  <a:lnTo>
                    <a:pt x="4139046" y="1252821"/>
                  </a:lnTo>
                  <a:lnTo>
                    <a:pt x="4118912" y="1203534"/>
                  </a:lnTo>
                  <a:lnTo>
                    <a:pt x="4116324" y="1178052"/>
                  </a:lnTo>
                  <a:close/>
                </a:path>
                <a:path w="5836920" h="1504314">
                  <a:moveTo>
                    <a:pt x="5015483" y="0"/>
                  </a:moveTo>
                  <a:lnTo>
                    <a:pt x="5015483" y="851915"/>
                  </a:lnTo>
                </a:path>
                <a:path w="5836920" h="1504314">
                  <a:moveTo>
                    <a:pt x="0" y="1178052"/>
                  </a:moveTo>
                  <a:lnTo>
                    <a:pt x="10226" y="1127621"/>
                  </a:lnTo>
                  <a:lnTo>
                    <a:pt x="39884" y="1079624"/>
                  </a:lnTo>
                  <a:lnTo>
                    <a:pt x="87445" y="1034640"/>
                  </a:lnTo>
                  <a:lnTo>
                    <a:pt x="151377" y="993250"/>
                  </a:lnTo>
                  <a:lnTo>
                    <a:pt x="189004" y="974084"/>
                  </a:lnTo>
                  <a:lnTo>
                    <a:pt x="230150" y="956035"/>
                  </a:lnTo>
                  <a:lnTo>
                    <a:pt x="274624" y="939174"/>
                  </a:lnTo>
                  <a:lnTo>
                    <a:pt x="322234" y="923575"/>
                  </a:lnTo>
                  <a:lnTo>
                    <a:pt x="372790" y="909309"/>
                  </a:lnTo>
                  <a:lnTo>
                    <a:pt x="426099" y="896450"/>
                  </a:lnTo>
                  <a:lnTo>
                    <a:pt x="481970" y="885070"/>
                  </a:lnTo>
                  <a:lnTo>
                    <a:pt x="540213" y="875242"/>
                  </a:lnTo>
                  <a:lnTo>
                    <a:pt x="600635" y="867038"/>
                  </a:lnTo>
                  <a:lnTo>
                    <a:pt x="663046" y="860531"/>
                  </a:lnTo>
                  <a:lnTo>
                    <a:pt x="727254" y="855793"/>
                  </a:lnTo>
                  <a:lnTo>
                    <a:pt x="793069" y="852897"/>
                  </a:lnTo>
                  <a:lnTo>
                    <a:pt x="860298" y="851915"/>
                  </a:lnTo>
                  <a:lnTo>
                    <a:pt x="927526" y="852897"/>
                  </a:lnTo>
                  <a:lnTo>
                    <a:pt x="993341" y="855793"/>
                  </a:lnTo>
                  <a:lnTo>
                    <a:pt x="1057549" y="860531"/>
                  </a:lnTo>
                  <a:lnTo>
                    <a:pt x="1119960" y="867038"/>
                  </a:lnTo>
                  <a:lnTo>
                    <a:pt x="1180382" y="875242"/>
                  </a:lnTo>
                  <a:lnTo>
                    <a:pt x="1238625" y="885070"/>
                  </a:lnTo>
                  <a:lnTo>
                    <a:pt x="1294496" y="896450"/>
                  </a:lnTo>
                  <a:lnTo>
                    <a:pt x="1347805" y="909309"/>
                  </a:lnTo>
                  <a:lnTo>
                    <a:pt x="1398361" y="923575"/>
                  </a:lnTo>
                  <a:lnTo>
                    <a:pt x="1445971" y="939174"/>
                  </a:lnTo>
                  <a:lnTo>
                    <a:pt x="1490445" y="956035"/>
                  </a:lnTo>
                  <a:lnTo>
                    <a:pt x="1531591" y="974084"/>
                  </a:lnTo>
                  <a:lnTo>
                    <a:pt x="1569218" y="993250"/>
                  </a:lnTo>
                  <a:lnTo>
                    <a:pt x="1603135" y="1013459"/>
                  </a:lnTo>
                  <a:lnTo>
                    <a:pt x="1659072" y="1056719"/>
                  </a:lnTo>
                  <a:lnTo>
                    <a:pt x="1697873" y="1103282"/>
                  </a:lnTo>
                  <a:lnTo>
                    <a:pt x="1718007" y="1152569"/>
                  </a:lnTo>
                  <a:lnTo>
                    <a:pt x="1720596" y="1178052"/>
                  </a:lnTo>
                  <a:lnTo>
                    <a:pt x="1718007" y="1203534"/>
                  </a:lnTo>
                  <a:lnTo>
                    <a:pt x="1697873" y="1252821"/>
                  </a:lnTo>
                  <a:lnTo>
                    <a:pt x="1659072" y="1299384"/>
                  </a:lnTo>
                  <a:lnTo>
                    <a:pt x="1603135" y="1342643"/>
                  </a:lnTo>
                  <a:lnTo>
                    <a:pt x="1569218" y="1362853"/>
                  </a:lnTo>
                  <a:lnTo>
                    <a:pt x="1531591" y="1382019"/>
                  </a:lnTo>
                  <a:lnTo>
                    <a:pt x="1490445" y="1400068"/>
                  </a:lnTo>
                  <a:lnTo>
                    <a:pt x="1445971" y="1416929"/>
                  </a:lnTo>
                  <a:lnTo>
                    <a:pt x="1398361" y="1432528"/>
                  </a:lnTo>
                  <a:lnTo>
                    <a:pt x="1347805" y="1446794"/>
                  </a:lnTo>
                  <a:lnTo>
                    <a:pt x="1294496" y="1459653"/>
                  </a:lnTo>
                  <a:lnTo>
                    <a:pt x="1238625" y="1471033"/>
                  </a:lnTo>
                  <a:lnTo>
                    <a:pt x="1180382" y="1480861"/>
                  </a:lnTo>
                  <a:lnTo>
                    <a:pt x="1119960" y="1489065"/>
                  </a:lnTo>
                  <a:lnTo>
                    <a:pt x="1057549" y="1495572"/>
                  </a:lnTo>
                  <a:lnTo>
                    <a:pt x="993341" y="1500310"/>
                  </a:lnTo>
                  <a:lnTo>
                    <a:pt x="927526" y="1503206"/>
                  </a:lnTo>
                  <a:lnTo>
                    <a:pt x="860298" y="1504187"/>
                  </a:lnTo>
                  <a:lnTo>
                    <a:pt x="793069" y="1503206"/>
                  </a:lnTo>
                  <a:lnTo>
                    <a:pt x="727254" y="1500310"/>
                  </a:lnTo>
                  <a:lnTo>
                    <a:pt x="663046" y="1495572"/>
                  </a:lnTo>
                  <a:lnTo>
                    <a:pt x="600635" y="1489065"/>
                  </a:lnTo>
                  <a:lnTo>
                    <a:pt x="540213" y="1480861"/>
                  </a:lnTo>
                  <a:lnTo>
                    <a:pt x="481970" y="1471033"/>
                  </a:lnTo>
                  <a:lnTo>
                    <a:pt x="426099" y="1459653"/>
                  </a:lnTo>
                  <a:lnTo>
                    <a:pt x="372790" y="1446794"/>
                  </a:lnTo>
                  <a:lnTo>
                    <a:pt x="322234" y="1432528"/>
                  </a:lnTo>
                  <a:lnTo>
                    <a:pt x="274624" y="1416929"/>
                  </a:lnTo>
                  <a:lnTo>
                    <a:pt x="230150" y="1400068"/>
                  </a:lnTo>
                  <a:lnTo>
                    <a:pt x="189004" y="1382019"/>
                  </a:lnTo>
                  <a:lnTo>
                    <a:pt x="151377" y="1362853"/>
                  </a:lnTo>
                  <a:lnTo>
                    <a:pt x="117460" y="1342644"/>
                  </a:lnTo>
                  <a:lnTo>
                    <a:pt x="61523" y="1299384"/>
                  </a:lnTo>
                  <a:lnTo>
                    <a:pt x="22722" y="1252821"/>
                  </a:lnTo>
                  <a:lnTo>
                    <a:pt x="2588" y="1203534"/>
                  </a:lnTo>
                  <a:lnTo>
                    <a:pt x="0" y="117805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16707" y="3150108"/>
              <a:ext cx="76200" cy="852169"/>
            </a:xfrm>
            <a:custGeom>
              <a:avLst/>
              <a:gdLst/>
              <a:ahLst/>
              <a:cxnLst/>
              <a:rect l="l" t="t" r="r" b="b"/>
              <a:pathLst>
                <a:path w="76200" h="852170">
                  <a:moveTo>
                    <a:pt x="31750" y="775715"/>
                  </a:moveTo>
                  <a:lnTo>
                    <a:pt x="0" y="775715"/>
                  </a:lnTo>
                  <a:lnTo>
                    <a:pt x="38100" y="851915"/>
                  </a:lnTo>
                  <a:lnTo>
                    <a:pt x="69850" y="788415"/>
                  </a:lnTo>
                  <a:lnTo>
                    <a:pt x="31750" y="788415"/>
                  </a:lnTo>
                  <a:lnTo>
                    <a:pt x="31750" y="775715"/>
                  </a:lnTo>
                  <a:close/>
                </a:path>
                <a:path w="76200" h="852170">
                  <a:moveTo>
                    <a:pt x="44450" y="0"/>
                  </a:moveTo>
                  <a:lnTo>
                    <a:pt x="31750" y="0"/>
                  </a:lnTo>
                  <a:lnTo>
                    <a:pt x="31750" y="788415"/>
                  </a:lnTo>
                  <a:lnTo>
                    <a:pt x="44450" y="788415"/>
                  </a:lnTo>
                  <a:lnTo>
                    <a:pt x="44450" y="0"/>
                  </a:lnTo>
                  <a:close/>
                </a:path>
                <a:path w="76200" h="852170">
                  <a:moveTo>
                    <a:pt x="76200" y="775715"/>
                  </a:moveTo>
                  <a:lnTo>
                    <a:pt x="44450" y="775715"/>
                  </a:lnTo>
                  <a:lnTo>
                    <a:pt x="44450" y="788415"/>
                  </a:lnTo>
                  <a:lnTo>
                    <a:pt x="69850" y="788415"/>
                  </a:lnTo>
                  <a:lnTo>
                    <a:pt x="76200" y="77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49623" y="4002024"/>
              <a:ext cx="1722120" cy="652780"/>
            </a:xfrm>
            <a:custGeom>
              <a:avLst/>
              <a:gdLst/>
              <a:ahLst/>
              <a:cxnLst/>
              <a:rect l="l" t="t" r="r" b="b"/>
              <a:pathLst>
                <a:path w="1722120" h="652779">
                  <a:moveTo>
                    <a:pt x="0" y="326136"/>
                  </a:moveTo>
                  <a:lnTo>
                    <a:pt x="10236" y="275705"/>
                  </a:lnTo>
                  <a:lnTo>
                    <a:pt x="39923" y="227708"/>
                  </a:lnTo>
                  <a:lnTo>
                    <a:pt x="87530" y="182724"/>
                  </a:lnTo>
                  <a:lnTo>
                    <a:pt x="151522" y="141334"/>
                  </a:lnTo>
                  <a:lnTo>
                    <a:pt x="189184" y="122168"/>
                  </a:lnTo>
                  <a:lnTo>
                    <a:pt x="230369" y="104119"/>
                  </a:lnTo>
                  <a:lnTo>
                    <a:pt x="274883" y="87258"/>
                  </a:lnTo>
                  <a:lnTo>
                    <a:pt x="322537" y="71659"/>
                  </a:lnTo>
                  <a:lnTo>
                    <a:pt x="373137" y="57393"/>
                  </a:lnTo>
                  <a:lnTo>
                    <a:pt x="426494" y="44534"/>
                  </a:lnTo>
                  <a:lnTo>
                    <a:pt x="482414" y="33154"/>
                  </a:lnTo>
                  <a:lnTo>
                    <a:pt x="540708" y="23326"/>
                  </a:lnTo>
                  <a:lnTo>
                    <a:pt x="601182" y="15122"/>
                  </a:lnTo>
                  <a:lnTo>
                    <a:pt x="663646" y="8615"/>
                  </a:lnTo>
                  <a:lnTo>
                    <a:pt x="727908" y="3877"/>
                  </a:lnTo>
                  <a:lnTo>
                    <a:pt x="793776" y="981"/>
                  </a:lnTo>
                  <a:lnTo>
                    <a:pt x="861060" y="0"/>
                  </a:lnTo>
                  <a:lnTo>
                    <a:pt x="928343" y="981"/>
                  </a:lnTo>
                  <a:lnTo>
                    <a:pt x="994211" y="3877"/>
                  </a:lnTo>
                  <a:lnTo>
                    <a:pt x="1058473" y="8615"/>
                  </a:lnTo>
                  <a:lnTo>
                    <a:pt x="1120937" y="15122"/>
                  </a:lnTo>
                  <a:lnTo>
                    <a:pt x="1181411" y="23326"/>
                  </a:lnTo>
                  <a:lnTo>
                    <a:pt x="1239705" y="33154"/>
                  </a:lnTo>
                  <a:lnTo>
                    <a:pt x="1295625" y="44534"/>
                  </a:lnTo>
                  <a:lnTo>
                    <a:pt x="1348982" y="57393"/>
                  </a:lnTo>
                  <a:lnTo>
                    <a:pt x="1399582" y="71659"/>
                  </a:lnTo>
                  <a:lnTo>
                    <a:pt x="1447236" y="87258"/>
                  </a:lnTo>
                  <a:lnTo>
                    <a:pt x="1491750" y="104119"/>
                  </a:lnTo>
                  <a:lnTo>
                    <a:pt x="1532935" y="122168"/>
                  </a:lnTo>
                  <a:lnTo>
                    <a:pt x="1570597" y="141334"/>
                  </a:lnTo>
                  <a:lnTo>
                    <a:pt x="1604546" y="161543"/>
                  </a:lnTo>
                  <a:lnTo>
                    <a:pt x="1660537" y="204803"/>
                  </a:lnTo>
                  <a:lnTo>
                    <a:pt x="1699375" y="251366"/>
                  </a:lnTo>
                  <a:lnTo>
                    <a:pt x="1719528" y="300653"/>
                  </a:lnTo>
                  <a:lnTo>
                    <a:pt x="1722120" y="326136"/>
                  </a:lnTo>
                  <a:lnTo>
                    <a:pt x="1719528" y="351618"/>
                  </a:lnTo>
                  <a:lnTo>
                    <a:pt x="1699375" y="400905"/>
                  </a:lnTo>
                  <a:lnTo>
                    <a:pt x="1660537" y="447468"/>
                  </a:lnTo>
                  <a:lnTo>
                    <a:pt x="1604546" y="490727"/>
                  </a:lnTo>
                  <a:lnTo>
                    <a:pt x="1570597" y="510937"/>
                  </a:lnTo>
                  <a:lnTo>
                    <a:pt x="1532935" y="530103"/>
                  </a:lnTo>
                  <a:lnTo>
                    <a:pt x="1491750" y="548152"/>
                  </a:lnTo>
                  <a:lnTo>
                    <a:pt x="1447236" y="565013"/>
                  </a:lnTo>
                  <a:lnTo>
                    <a:pt x="1399582" y="580612"/>
                  </a:lnTo>
                  <a:lnTo>
                    <a:pt x="1348982" y="594878"/>
                  </a:lnTo>
                  <a:lnTo>
                    <a:pt x="1295625" y="607737"/>
                  </a:lnTo>
                  <a:lnTo>
                    <a:pt x="1239705" y="619117"/>
                  </a:lnTo>
                  <a:lnTo>
                    <a:pt x="1181411" y="628945"/>
                  </a:lnTo>
                  <a:lnTo>
                    <a:pt x="1120937" y="637149"/>
                  </a:lnTo>
                  <a:lnTo>
                    <a:pt x="1058473" y="643656"/>
                  </a:lnTo>
                  <a:lnTo>
                    <a:pt x="994211" y="648394"/>
                  </a:lnTo>
                  <a:lnTo>
                    <a:pt x="928343" y="651290"/>
                  </a:lnTo>
                  <a:lnTo>
                    <a:pt x="861060" y="652271"/>
                  </a:lnTo>
                  <a:lnTo>
                    <a:pt x="793776" y="651290"/>
                  </a:lnTo>
                  <a:lnTo>
                    <a:pt x="727908" y="648394"/>
                  </a:lnTo>
                  <a:lnTo>
                    <a:pt x="663646" y="643656"/>
                  </a:lnTo>
                  <a:lnTo>
                    <a:pt x="601182" y="637149"/>
                  </a:lnTo>
                  <a:lnTo>
                    <a:pt x="540708" y="628945"/>
                  </a:lnTo>
                  <a:lnTo>
                    <a:pt x="482414" y="619117"/>
                  </a:lnTo>
                  <a:lnTo>
                    <a:pt x="426494" y="607737"/>
                  </a:lnTo>
                  <a:lnTo>
                    <a:pt x="373137" y="594878"/>
                  </a:lnTo>
                  <a:lnTo>
                    <a:pt x="322537" y="580612"/>
                  </a:lnTo>
                  <a:lnTo>
                    <a:pt x="274883" y="565013"/>
                  </a:lnTo>
                  <a:lnTo>
                    <a:pt x="230369" y="548152"/>
                  </a:lnTo>
                  <a:lnTo>
                    <a:pt x="189184" y="530103"/>
                  </a:lnTo>
                  <a:lnTo>
                    <a:pt x="151522" y="510937"/>
                  </a:lnTo>
                  <a:lnTo>
                    <a:pt x="117573" y="490728"/>
                  </a:lnTo>
                  <a:lnTo>
                    <a:pt x="61582" y="447468"/>
                  </a:lnTo>
                  <a:lnTo>
                    <a:pt x="22744" y="400905"/>
                  </a:lnTo>
                  <a:lnTo>
                    <a:pt x="2591" y="351618"/>
                  </a:lnTo>
                  <a:lnTo>
                    <a:pt x="0" y="3261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50920" y="3112007"/>
              <a:ext cx="3295015" cy="1254760"/>
            </a:xfrm>
            <a:custGeom>
              <a:avLst/>
              <a:gdLst/>
              <a:ahLst/>
              <a:cxnLst/>
              <a:rect l="l" t="t" r="r" b="b"/>
              <a:pathLst>
                <a:path w="3295015" h="1254760">
                  <a:moveTo>
                    <a:pt x="298704" y="1216152"/>
                  </a:moveTo>
                  <a:lnTo>
                    <a:pt x="286004" y="1209802"/>
                  </a:lnTo>
                  <a:lnTo>
                    <a:pt x="222504" y="1178052"/>
                  </a:lnTo>
                  <a:lnTo>
                    <a:pt x="222504" y="1209802"/>
                  </a:lnTo>
                  <a:lnTo>
                    <a:pt x="0" y="1209802"/>
                  </a:lnTo>
                  <a:lnTo>
                    <a:pt x="0" y="1222502"/>
                  </a:lnTo>
                  <a:lnTo>
                    <a:pt x="222504" y="1222502"/>
                  </a:lnTo>
                  <a:lnTo>
                    <a:pt x="222504" y="1254252"/>
                  </a:lnTo>
                  <a:lnTo>
                    <a:pt x="286004" y="1222502"/>
                  </a:lnTo>
                  <a:lnTo>
                    <a:pt x="298704" y="1216152"/>
                  </a:lnTo>
                  <a:close/>
                </a:path>
                <a:path w="3295015" h="1254760">
                  <a:moveTo>
                    <a:pt x="2395728" y="1216152"/>
                  </a:moveTo>
                  <a:lnTo>
                    <a:pt x="2383028" y="1209802"/>
                  </a:lnTo>
                  <a:lnTo>
                    <a:pt x="2319528" y="1178052"/>
                  </a:lnTo>
                  <a:lnTo>
                    <a:pt x="2319528" y="1209802"/>
                  </a:lnTo>
                  <a:lnTo>
                    <a:pt x="2022348" y="1209802"/>
                  </a:lnTo>
                  <a:lnTo>
                    <a:pt x="2022348" y="1222502"/>
                  </a:lnTo>
                  <a:lnTo>
                    <a:pt x="2319528" y="1222502"/>
                  </a:lnTo>
                  <a:lnTo>
                    <a:pt x="2319528" y="1254252"/>
                  </a:lnTo>
                  <a:lnTo>
                    <a:pt x="2383028" y="1222502"/>
                  </a:lnTo>
                  <a:lnTo>
                    <a:pt x="2395728" y="1216152"/>
                  </a:lnTo>
                  <a:close/>
                </a:path>
                <a:path w="3295015" h="1254760">
                  <a:moveTo>
                    <a:pt x="3294888" y="31750"/>
                  </a:moveTo>
                  <a:lnTo>
                    <a:pt x="2022348" y="31750"/>
                  </a:lnTo>
                  <a:lnTo>
                    <a:pt x="2022348" y="0"/>
                  </a:lnTo>
                  <a:lnTo>
                    <a:pt x="1946148" y="38100"/>
                  </a:lnTo>
                  <a:lnTo>
                    <a:pt x="2022348" y="76200"/>
                  </a:lnTo>
                  <a:lnTo>
                    <a:pt x="2022348" y="44450"/>
                  </a:lnTo>
                  <a:lnTo>
                    <a:pt x="3294888" y="44450"/>
                  </a:lnTo>
                  <a:lnTo>
                    <a:pt x="3294888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54807" y="3150108"/>
              <a:ext cx="1047115" cy="1178560"/>
            </a:xfrm>
            <a:custGeom>
              <a:avLst/>
              <a:gdLst/>
              <a:ahLst/>
              <a:cxnLst/>
              <a:rect l="l" t="t" r="r" b="b"/>
              <a:pathLst>
                <a:path w="1047114" h="1178560">
                  <a:moveTo>
                    <a:pt x="1046988" y="0"/>
                  </a:moveTo>
                  <a:lnTo>
                    <a:pt x="0" y="0"/>
                  </a:lnTo>
                </a:path>
                <a:path w="1047114" h="1178560">
                  <a:moveTo>
                    <a:pt x="970788" y="458723"/>
                  </a:moveTo>
                  <a:lnTo>
                    <a:pt x="970788" y="117805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54807" y="3570732"/>
              <a:ext cx="970915" cy="76200"/>
            </a:xfrm>
            <a:custGeom>
              <a:avLst/>
              <a:gdLst/>
              <a:ahLst/>
              <a:cxnLst/>
              <a:rect l="l" t="t" r="r" b="b"/>
              <a:pathLst>
                <a:path w="970914" h="76200">
                  <a:moveTo>
                    <a:pt x="76200" y="0"/>
                  </a:moveTo>
                  <a:lnTo>
                    <a:pt x="0" y="38099"/>
                  </a:lnTo>
                  <a:lnTo>
                    <a:pt x="76200" y="76199"/>
                  </a:lnTo>
                  <a:lnTo>
                    <a:pt x="76200" y="44449"/>
                  </a:lnTo>
                  <a:lnTo>
                    <a:pt x="63500" y="44449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970914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49"/>
                  </a:lnTo>
                  <a:lnTo>
                    <a:pt x="76200" y="44449"/>
                  </a:lnTo>
                  <a:lnTo>
                    <a:pt x="76200" y="31750"/>
                  </a:lnTo>
                  <a:close/>
                </a:path>
                <a:path w="970914" h="76200">
                  <a:moveTo>
                    <a:pt x="970788" y="31750"/>
                  </a:moveTo>
                  <a:lnTo>
                    <a:pt x="76200" y="31750"/>
                  </a:lnTo>
                  <a:lnTo>
                    <a:pt x="76200" y="44449"/>
                  </a:lnTo>
                  <a:lnTo>
                    <a:pt x="970788" y="44449"/>
                  </a:lnTo>
                  <a:lnTo>
                    <a:pt x="970788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270375" y="3017011"/>
            <a:ext cx="4648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82495" y="4180713"/>
            <a:ext cx="1016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95" dirty="0">
                <a:latin typeface="Arial"/>
                <a:cs typeface="Arial"/>
              </a:rPr>
              <a:t>T</a:t>
            </a:r>
            <a:r>
              <a:rPr sz="1600" b="1" spc="-5" dirty="0">
                <a:latin typeface="Arial"/>
                <a:cs typeface="Arial"/>
              </a:rPr>
              <a:t>ransf</a:t>
            </a:r>
            <a:r>
              <a:rPr sz="1600" b="1" spc="-10" dirty="0">
                <a:latin typeface="Arial"/>
                <a:cs typeface="Arial"/>
              </a:rPr>
              <a:t>o</a:t>
            </a:r>
            <a:r>
              <a:rPr sz="1600" b="1" spc="-5" dirty="0">
                <a:latin typeface="Arial"/>
                <a:cs typeface="Arial"/>
              </a:rPr>
              <a:t>rm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86402" y="4180713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Map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02654" y="4217289"/>
            <a:ext cx="746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Display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7047" y="3861815"/>
            <a:ext cx="6408420" cy="1080770"/>
          </a:xfrm>
          <a:custGeom>
            <a:avLst/>
            <a:gdLst/>
            <a:ahLst/>
            <a:cxnLst/>
            <a:rect l="l" t="t" r="r" b="b"/>
            <a:pathLst>
              <a:path w="6408420" h="1080770">
                <a:moveTo>
                  <a:pt x="0" y="1080516"/>
                </a:moveTo>
                <a:lnTo>
                  <a:pt x="6408420" y="1080516"/>
                </a:lnTo>
                <a:lnTo>
                  <a:pt x="6408420" y="0"/>
                </a:lnTo>
                <a:lnTo>
                  <a:pt x="0" y="0"/>
                </a:lnTo>
                <a:lnTo>
                  <a:pt x="0" y="1080516"/>
                </a:lnTo>
                <a:close/>
              </a:path>
            </a:pathLst>
          </a:custGeom>
          <a:ln w="12192">
            <a:solidFill>
              <a:srgbClr val="99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30323" y="1054608"/>
            <a:ext cx="1871980" cy="11811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310"/>
              </a:spcBef>
            </a:pPr>
            <a:r>
              <a:rPr sz="1400" b="1" dirty="0">
                <a:latin typeface="Arial"/>
                <a:cs typeface="Arial"/>
              </a:rPr>
              <a:t>Simulated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75565" marR="36576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Finite </a:t>
            </a:r>
            <a:r>
              <a:rPr sz="1400" dirty="0">
                <a:latin typeface="Arial MT"/>
                <a:cs typeface="Arial MT"/>
              </a:rPr>
              <a:t>Element 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Analysis,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Numeric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methods,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……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7264" y="4612280"/>
            <a:ext cx="7329805" cy="108902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541020">
              <a:lnSpc>
                <a:spcPct val="100000"/>
              </a:lnSpc>
              <a:spcBef>
                <a:spcPts val="835"/>
              </a:spcBef>
            </a:pPr>
            <a:r>
              <a:rPr sz="1600" b="1" i="1" spc="-220" dirty="0">
                <a:solidFill>
                  <a:srgbClr val="CC3300"/>
                </a:solidFill>
                <a:latin typeface="Arial"/>
                <a:cs typeface="Arial"/>
              </a:rPr>
              <a:t>V</a:t>
            </a:r>
            <a:r>
              <a:rPr sz="1600" b="1" i="1" spc="-145" dirty="0">
                <a:solidFill>
                  <a:srgbClr val="CC3300"/>
                </a:solidFill>
                <a:latin typeface="Arial"/>
                <a:cs typeface="Arial"/>
              </a:rPr>
              <a:t>isua</a:t>
            </a:r>
            <a:r>
              <a:rPr sz="1600" b="1" i="1" spc="-85" dirty="0">
                <a:solidFill>
                  <a:srgbClr val="CC3300"/>
                </a:solidFill>
                <a:latin typeface="Arial"/>
                <a:cs typeface="Arial"/>
              </a:rPr>
              <a:t>l</a:t>
            </a:r>
            <a:r>
              <a:rPr sz="1600" b="1" i="1" spc="-95" dirty="0">
                <a:solidFill>
                  <a:srgbClr val="CC3300"/>
                </a:solidFill>
                <a:latin typeface="Arial"/>
                <a:cs typeface="Arial"/>
              </a:rPr>
              <a:t>i</a:t>
            </a:r>
            <a:r>
              <a:rPr sz="1600" b="1" i="1" spc="-150" dirty="0">
                <a:solidFill>
                  <a:srgbClr val="CC3300"/>
                </a:solidFill>
                <a:latin typeface="Arial"/>
                <a:cs typeface="Arial"/>
              </a:rPr>
              <a:t>z</a:t>
            </a:r>
            <a:r>
              <a:rPr sz="1600" b="1" i="1" spc="-160" dirty="0">
                <a:solidFill>
                  <a:srgbClr val="CC3300"/>
                </a:solidFill>
                <a:latin typeface="Arial"/>
                <a:cs typeface="Arial"/>
              </a:rPr>
              <a:t>a</a:t>
            </a:r>
            <a:r>
              <a:rPr sz="1600" b="1" i="1" spc="-100" dirty="0">
                <a:solidFill>
                  <a:srgbClr val="CC3300"/>
                </a:solidFill>
                <a:latin typeface="Arial"/>
                <a:cs typeface="Arial"/>
              </a:rPr>
              <a:t>t</a:t>
            </a:r>
            <a:r>
              <a:rPr sz="1600" b="1" i="1" spc="-95" dirty="0">
                <a:solidFill>
                  <a:srgbClr val="CC3300"/>
                </a:solidFill>
                <a:latin typeface="Arial"/>
                <a:cs typeface="Arial"/>
              </a:rPr>
              <a:t>i</a:t>
            </a:r>
            <a:r>
              <a:rPr sz="1600" b="1" i="1" spc="-180" dirty="0">
                <a:solidFill>
                  <a:srgbClr val="CC3300"/>
                </a:solidFill>
                <a:latin typeface="Arial"/>
                <a:cs typeface="Arial"/>
              </a:rPr>
              <a:t>on</a:t>
            </a:r>
            <a:r>
              <a:rPr sz="1600" b="1" i="1" spc="-105" dirty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sz="1600" b="1" i="1" spc="-150" dirty="0">
                <a:solidFill>
                  <a:srgbClr val="CC3300"/>
                </a:solidFill>
                <a:latin typeface="Arial"/>
                <a:cs typeface="Arial"/>
              </a:rPr>
              <a:t>tech</a:t>
            </a:r>
            <a:r>
              <a:rPr sz="1600" b="1" i="1" spc="-155" dirty="0">
                <a:solidFill>
                  <a:srgbClr val="CC3300"/>
                </a:solidFill>
                <a:latin typeface="Arial"/>
                <a:cs typeface="Arial"/>
              </a:rPr>
              <a:t>niqu</a:t>
            </a:r>
            <a:r>
              <a:rPr sz="1600" b="1" i="1" spc="-165" dirty="0">
                <a:solidFill>
                  <a:srgbClr val="CC3300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 marL="3926204">
              <a:lnSpc>
                <a:spcPct val="100000"/>
              </a:lnSpc>
              <a:spcBef>
                <a:spcPts val="730"/>
              </a:spcBef>
            </a:pPr>
            <a:r>
              <a:rPr sz="1600" spc="-5" dirty="0">
                <a:solidFill>
                  <a:srgbClr val="333399"/>
                </a:solidFill>
                <a:latin typeface="Arial MT"/>
                <a:cs typeface="Arial MT"/>
              </a:rPr>
              <a:t>(adapted</a:t>
            </a:r>
            <a:r>
              <a:rPr sz="1600" spc="2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33399"/>
                </a:solidFill>
                <a:latin typeface="Arial MT"/>
                <a:cs typeface="Arial MT"/>
              </a:rPr>
              <a:t>from</a:t>
            </a:r>
            <a:r>
              <a:rPr sz="1600" spc="2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33399"/>
                </a:solidFill>
                <a:latin typeface="Arial MT"/>
                <a:cs typeface="Arial MT"/>
              </a:rPr>
              <a:t>Schroeder</a:t>
            </a:r>
            <a:r>
              <a:rPr sz="1600" spc="5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33399"/>
                </a:solidFill>
                <a:latin typeface="Arial MT"/>
                <a:cs typeface="Arial MT"/>
              </a:rPr>
              <a:t>et</a:t>
            </a:r>
            <a:r>
              <a:rPr sz="1600" spc="1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33399"/>
                </a:solidFill>
                <a:latin typeface="Arial MT"/>
                <a:cs typeface="Arial MT"/>
              </a:rPr>
              <a:t>al., 2006)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10" dirty="0">
                <a:latin typeface="Arial"/>
                <a:cs typeface="Arial"/>
              </a:rPr>
              <a:t>Adequate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data </a:t>
            </a:r>
            <a:r>
              <a:rPr sz="1800" b="1" spc="-5" dirty="0">
                <a:latin typeface="Arial"/>
                <a:cs typeface="Arial"/>
              </a:rPr>
              <a:t>pre-processing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is </a:t>
            </a:r>
            <a:r>
              <a:rPr sz="1800" b="1" spc="-10" dirty="0">
                <a:latin typeface="Arial"/>
                <a:cs typeface="Arial"/>
              </a:rPr>
              <a:t>vital!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77264" y="5950102"/>
            <a:ext cx="5395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In </a:t>
            </a: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course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we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detail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this </a:t>
            </a:r>
            <a:r>
              <a:rPr sz="1800" spc="-5" dirty="0">
                <a:latin typeface="Arial MT"/>
                <a:cs typeface="Arial MT"/>
              </a:rPr>
              <a:t>phase;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Arial MT"/>
                <a:cs typeface="Arial MT"/>
              </a:rPr>
              <a:t>we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assume</a:t>
            </a:r>
            <a:r>
              <a:rPr sz="1800" dirty="0">
                <a:latin typeface="Arial MT"/>
                <a:cs typeface="Arial MT"/>
              </a:rPr>
              <a:t> it is</a:t>
            </a:r>
            <a:r>
              <a:rPr sz="1800" spc="-5" dirty="0">
                <a:latin typeface="Arial MT"/>
                <a:cs typeface="Arial MT"/>
              </a:rPr>
              <a:t> tackled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 courses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6985" y="6302809"/>
            <a:ext cx="19812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spc="-5" dirty="0">
                <a:latin typeface="Arial MT"/>
                <a:cs typeface="Arial MT"/>
              </a:rPr>
              <a:t>56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92723" y="2852927"/>
            <a:ext cx="3045460" cy="3961129"/>
            <a:chOff x="5792723" y="2852927"/>
            <a:chExt cx="3045460" cy="396112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510" y="4794504"/>
              <a:ext cx="2638821" cy="20192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2723" y="2852927"/>
              <a:ext cx="3044952" cy="19735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2742" y="578612"/>
            <a:ext cx="5010150" cy="8185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58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 choice of the </a:t>
            </a:r>
            <a:r>
              <a:rPr sz="2000" dirty="0">
                <a:solidFill>
                  <a:srgbClr val="C00000"/>
                </a:solidFill>
                <a:latin typeface="Arial MT"/>
                <a:cs typeface="Arial MT"/>
              </a:rPr>
              <a:t>right mapping is </a:t>
            </a:r>
            <a:r>
              <a:rPr sz="2000" spc="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00000"/>
                </a:solidFill>
                <a:latin typeface="Arial MT"/>
                <a:cs typeface="Arial MT"/>
              </a:rPr>
              <a:t>fundamental</a:t>
            </a:r>
            <a:r>
              <a:rPr sz="2000" dirty="0">
                <a:latin typeface="Arial MT"/>
                <a:cs typeface="Arial MT"/>
              </a:rPr>
              <a:t>,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particularly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difficult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InfoVis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742" y="1676145"/>
            <a:ext cx="4998720" cy="5746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355600" marR="5080" indent="-342900">
              <a:lnSpc>
                <a:spcPts val="1920"/>
              </a:lnSpc>
              <a:spcBef>
                <a:spcPts val="56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Arial MT"/>
                <a:cs typeface="Arial MT"/>
              </a:rPr>
              <a:t>It’s generally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easier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Visualization,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since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inherently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spatial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2742" y="2834081"/>
            <a:ext cx="4884420" cy="3156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216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Consider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terrain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altitude</a:t>
            </a:r>
            <a:r>
              <a:rPr sz="2000" dirty="0">
                <a:latin typeface="Arial MT"/>
                <a:cs typeface="Arial MT"/>
              </a:rPr>
              <a:t> data,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depth</a:t>
            </a:r>
            <a:endParaRPr sz="2000">
              <a:latin typeface="Arial MT"/>
              <a:cs typeface="Arial MT"/>
            </a:endParaRPr>
          </a:p>
          <a:p>
            <a:pPr marL="355600">
              <a:lnSpc>
                <a:spcPts val="2160"/>
              </a:lnSpc>
            </a:pPr>
            <a:r>
              <a:rPr sz="2000" dirty="0">
                <a:latin typeface="Arial MT"/>
                <a:cs typeface="Arial MT"/>
              </a:rPr>
              <a:t>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values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function: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355600" marR="735965" lvl="1">
              <a:lnSpc>
                <a:spcPct val="80000"/>
              </a:lnSpc>
              <a:buClr>
                <a:srgbClr val="000000"/>
              </a:buClr>
              <a:buChar char="-"/>
              <a:tabLst>
                <a:tab pos="509905" algn="l"/>
              </a:tabLst>
            </a:pPr>
            <a:r>
              <a:rPr sz="2000" dirty="0">
                <a:solidFill>
                  <a:srgbClr val="C00000"/>
                </a:solidFill>
                <a:latin typeface="Arial MT"/>
                <a:cs typeface="Arial MT"/>
              </a:rPr>
              <a:t>different mappings </a:t>
            </a:r>
            <a:r>
              <a:rPr sz="2000" dirty="0">
                <a:latin typeface="Arial MT"/>
                <a:cs typeface="Arial MT"/>
              </a:rPr>
              <a:t>or abstract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objects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used,</a:t>
            </a:r>
            <a:endParaRPr sz="2000">
              <a:latin typeface="Arial MT"/>
              <a:cs typeface="Arial MT"/>
            </a:endParaRPr>
          </a:p>
          <a:p>
            <a:pPr marL="4572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Arial MT"/>
                <a:cs typeface="Arial MT"/>
              </a:rPr>
              <a:t>e.g.</a:t>
            </a:r>
            <a:endParaRPr sz="1800">
              <a:latin typeface="Arial MT"/>
              <a:cs typeface="Arial MT"/>
            </a:endParaRPr>
          </a:p>
          <a:p>
            <a:pPr marL="1066800" lvl="2" indent="-140970">
              <a:lnSpc>
                <a:spcPct val="100000"/>
              </a:lnSpc>
              <a:buChar char="-"/>
              <a:tabLst>
                <a:tab pos="1067435" algn="l"/>
              </a:tabLst>
            </a:pPr>
            <a:r>
              <a:rPr sz="1800" spc="-5" dirty="0">
                <a:latin typeface="Arial MT"/>
                <a:cs typeface="Arial MT"/>
              </a:rPr>
              <a:t>contours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(iso-lines)</a:t>
            </a:r>
            <a:endParaRPr sz="18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30"/>
              </a:spcBef>
              <a:buChar char="-"/>
            </a:pPr>
            <a:endParaRPr sz="1850">
              <a:latin typeface="Arial MT"/>
              <a:cs typeface="Arial MT"/>
            </a:endParaRPr>
          </a:p>
          <a:p>
            <a:pPr marL="1066800" lvl="2" indent="-140970">
              <a:lnSpc>
                <a:spcPct val="100000"/>
              </a:lnSpc>
              <a:spcBef>
                <a:spcPts val="5"/>
              </a:spcBef>
              <a:buChar char="-"/>
              <a:tabLst>
                <a:tab pos="1067435" algn="l"/>
              </a:tabLst>
            </a:pPr>
            <a:r>
              <a:rPr sz="1800" spc="-5" dirty="0">
                <a:latin typeface="Arial MT"/>
                <a:cs typeface="Arial MT"/>
              </a:rPr>
              <a:t>pseudo-color</a:t>
            </a:r>
            <a:endParaRPr sz="18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Char char="-"/>
            </a:pPr>
            <a:endParaRPr sz="2200">
              <a:latin typeface="Arial MT"/>
              <a:cs typeface="Arial MT"/>
            </a:endParaRPr>
          </a:p>
          <a:p>
            <a:pPr marL="1080770" lvl="2" indent="-154940">
              <a:lnSpc>
                <a:spcPct val="100000"/>
              </a:lnSpc>
              <a:buSzPct val="111111"/>
              <a:buChar char="-"/>
              <a:tabLst>
                <a:tab pos="1081405" algn="l"/>
              </a:tabLst>
            </a:pPr>
            <a:r>
              <a:rPr sz="1800" spc="-5" dirty="0">
                <a:latin typeface="Arial MT"/>
                <a:cs typeface="Arial MT"/>
              </a:rPr>
              <a:t>three-dimensional</a:t>
            </a:r>
            <a:r>
              <a:rPr sz="1800" spc="1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surface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15000" y="44196"/>
            <a:ext cx="3112135" cy="1946275"/>
            <a:chOff x="5715000" y="44196"/>
            <a:chExt cx="3112135" cy="19462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2723" y="44196"/>
              <a:ext cx="2737104" cy="18135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5000" y="44196"/>
              <a:ext cx="3112007" cy="194614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794628" y="2040381"/>
            <a:ext cx="2625090" cy="69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Patent landscape </a:t>
            </a:r>
            <a:r>
              <a:rPr sz="1200" i="1" spc="-5" dirty="0">
                <a:solidFill>
                  <a:srgbClr val="0066FF"/>
                </a:solidFill>
                <a:latin typeface="Arial"/>
                <a:cs typeface="Arial"/>
              </a:rPr>
              <a:t>(Cheng, 2003) </a:t>
            </a:r>
            <a:r>
              <a:rPr sz="1200" i="1" spc="-320" dirty="0">
                <a:solidFill>
                  <a:srgbClr val="0066FF"/>
                </a:solidFill>
                <a:latin typeface="Arial"/>
                <a:cs typeface="Arial"/>
              </a:rPr>
              <a:t> </a:t>
            </a:r>
            <a:r>
              <a:rPr sz="14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http://www.ipo.gov.uk/informatic- </a:t>
            </a:r>
            <a:r>
              <a:rPr sz="1400" spc="-5" dirty="0">
                <a:solidFill>
                  <a:srgbClr val="009999"/>
                </a:solidFill>
                <a:latin typeface="Arial MT"/>
                <a:cs typeface="Arial MT"/>
                <a:hlinkClick r:id="rId7"/>
              </a:rPr>
              <a:t> </a:t>
            </a: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recycleseparate.pdf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311" y="1341119"/>
            <a:ext cx="7272528" cy="41391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79016" y="5854395"/>
            <a:ext cx="6970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C. </a:t>
            </a:r>
            <a:r>
              <a:rPr sz="1800" spc="-5" dirty="0">
                <a:latin typeface="Arial MT"/>
                <a:cs typeface="Arial MT"/>
              </a:rPr>
              <a:t>Nussbaumer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Knaflic,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Storytelling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,Talks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</a:t>
            </a:r>
            <a:r>
              <a:rPr sz="1800" spc="-5" dirty="0">
                <a:latin typeface="Arial MT"/>
                <a:cs typeface="Arial MT"/>
              </a:rPr>
              <a:t> Google,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2015 </a:t>
            </a:r>
            <a:r>
              <a:rPr sz="1800" spc="-484" dirty="0">
                <a:solidFill>
                  <a:srgbClr val="009999"/>
                </a:solidFill>
                <a:latin typeface="Arial MT"/>
                <a:cs typeface="Arial MT"/>
              </a:rPr>
              <a:t> </a:t>
            </a:r>
            <a:r>
              <a:rPr sz="18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4"/>
              </a:rPr>
              <a:t>https://www.youtube.com/watch?v=8EMW7io4rSI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8929" y="476503"/>
            <a:ext cx="67678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E.g. </a:t>
            </a:r>
            <a:r>
              <a:rPr sz="1800" spc="-5" dirty="0">
                <a:latin typeface="Arial MT"/>
                <a:cs typeface="Arial MT"/>
              </a:rPr>
              <a:t>medical data visualization, visualizations tend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be “literal”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thus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mapping phase does not </a:t>
            </a:r>
            <a:r>
              <a:rPr sz="1800" dirty="0">
                <a:latin typeface="Arial MT"/>
                <a:cs typeface="Arial MT"/>
              </a:rPr>
              <a:t>vary </a:t>
            </a:r>
            <a:r>
              <a:rPr sz="1800" spc="-5" dirty="0">
                <a:latin typeface="Arial MT"/>
                <a:cs typeface="Arial MT"/>
              </a:rPr>
              <a:t>as much </a:t>
            </a:r>
            <a:r>
              <a:rPr sz="1800" spc="-10" dirty="0">
                <a:latin typeface="Arial MT"/>
                <a:cs typeface="Arial MT"/>
              </a:rPr>
              <a:t>as </a:t>
            </a:r>
            <a:r>
              <a:rPr sz="1800" spc="-5" dirty="0">
                <a:latin typeface="Arial MT"/>
                <a:cs typeface="Arial MT"/>
              </a:rPr>
              <a:t>in other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applications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9831" y="4005071"/>
            <a:ext cx="5614670" cy="2842260"/>
            <a:chOff x="179831" y="4005071"/>
            <a:chExt cx="5614670" cy="2842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0656" y="5174563"/>
              <a:ext cx="1961669" cy="1672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0372" y="4005071"/>
              <a:ext cx="1293876" cy="17266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831" y="4085843"/>
              <a:ext cx="2519172" cy="236524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1975" y="1412747"/>
            <a:ext cx="6048756" cy="208940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47217" y="3458972"/>
            <a:ext cx="8380095" cy="30543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18440" indent="-205740">
              <a:lnSpc>
                <a:spcPct val="100000"/>
              </a:lnSpc>
              <a:spcBef>
                <a:spcPts val="825"/>
              </a:spcBef>
              <a:buChar char="•"/>
              <a:tabLst>
                <a:tab pos="218440" algn="l"/>
              </a:tabLst>
            </a:pPr>
            <a:r>
              <a:rPr sz="1800" spc="-25" dirty="0">
                <a:latin typeface="Arial MT"/>
                <a:cs typeface="Arial MT"/>
              </a:rPr>
              <a:t>however,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possibility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variation</a:t>
            </a:r>
            <a:endParaRPr sz="1800">
              <a:latin typeface="Arial MT"/>
              <a:cs typeface="Arial MT"/>
            </a:endParaRPr>
          </a:p>
          <a:p>
            <a:pPr marL="5915660" marR="5080" lvl="1" indent="-287020">
              <a:lnSpc>
                <a:spcPct val="100000"/>
              </a:lnSpc>
              <a:spcBef>
                <a:spcPts val="725"/>
              </a:spcBef>
              <a:buChar char="•"/>
              <a:tabLst>
                <a:tab pos="5915660" algn="l"/>
                <a:tab pos="5916295" algn="l"/>
              </a:tabLst>
            </a:pP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Visualization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abstract data there is no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“natural metaphor”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5915660" marR="133350" lvl="1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5915660" algn="l"/>
                <a:tab pos="5916295" algn="l"/>
              </a:tabLst>
            </a:pPr>
            <a:r>
              <a:rPr sz="1800" spc="-5" dirty="0">
                <a:latin typeface="Arial MT"/>
                <a:cs typeface="Arial MT"/>
              </a:rPr>
              <a:t>Making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visual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mapping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more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difficult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50">
              <a:latin typeface="Arial MT"/>
              <a:cs typeface="Arial MT"/>
            </a:endParaRPr>
          </a:p>
          <a:p>
            <a:pPr marR="323850" algn="r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57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96985" y="6302809"/>
            <a:ext cx="198120" cy="200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5"/>
              </a:lnSpc>
            </a:pPr>
            <a:r>
              <a:rPr sz="1400" spc="-5" dirty="0">
                <a:latin typeface="Arial MT"/>
                <a:cs typeface="Arial MT"/>
              </a:rPr>
              <a:t>58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20" y="4469305"/>
            <a:ext cx="3560064" cy="21768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6296" y="3860291"/>
            <a:ext cx="3160776" cy="27579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66079" y="3690569"/>
            <a:ext cx="148526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AutoNum type="alphaLcParenR"/>
              <a:tabLst>
                <a:tab pos="354965" algn="l"/>
                <a:tab pos="355600" algn="l"/>
              </a:tabLst>
            </a:pPr>
            <a:r>
              <a:rPr sz="1600" spc="-5" dirty="0">
                <a:latin typeface="Arial MT"/>
                <a:cs typeface="Arial MT"/>
              </a:rPr>
              <a:t>exploration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lphaLcParenR"/>
              <a:tabLst>
                <a:tab pos="354965" algn="l"/>
                <a:tab pos="355600" algn="l"/>
              </a:tabLst>
            </a:pPr>
            <a:r>
              <a:rPr sz="1600" spc="-5" dirty="0">
                <a:latin typeface="Arial MT"/>
                <a:cs typeface="Arial MT"/>
              </a:rPr>
              <a:t>presentation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590" y="1003553"/>
            <a:ext cx="8025130" cy="2712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different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purposes: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3100">
              <a:latin typeface="Arial MT"/>
              <a:cs typeface="Arial MT"/>
            </a:endParaRPr>
          </a:p>
          <a:p>
            <a:pPr marL="1081405" marR="145415" lvl="1" indent="-1081405">
              <a:lnSpc>
                <a:spcPts val="2200"/>
              </a:lnSpc>
              <a:buChar char="-"/>
              <a:tabLst>
                <a:tab pos="1081405" algn="l"/>
                <a:tab pos="5499735" algn="l"/>
              </a:tabLst>
            </a:pPr>
            <a:r>
              <a:rPr sz="2000" dirty="0">
                <a:latin typeface="Arial MT"/>
                <a:cs typeface="Arial MT"/>
              </a:rPr>
              <a:t>personal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exploration		-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explorative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analysis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endParaRPr sz="2000">
              <a:latin typeface="Arial MT"/>
              <a:cs typeface="Arial MT"/>
            </a:endParaRPr>
          </a:p>
          <a:p>
            <a:pPr marL="1080770" lvl="1" indent="-154305">
              <a:lnSpc>
                <a:spcPct val="100000"/>
              </a:lnSpc>
              <a:spcBef>
                <a:spcPts val="1120"/>
              </a:spcBef>
              <a:buChar char="-"/>
              <a:tabLst>
                <a:tab pos="1081405" algn="l"/>
                <a:tab pos="5499735" algn="l"/>
              </a:tabLst>
            </a:pPr>
            <a:r>
              <a:rPr sz="2000" dirty="0">
                <a:latin typeface="Arial MT"/>
                <a:cs typeface="Arial MT"/>
              </a:rPr>
              <a:t>discussion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with</a:t>
            </a:r>
            <a:r>
              <a:rPr sz="2000" spc="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colleagues	-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confirmative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analysis</a:t>
            </a: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-"/>
            </a:pPr>
            <a:endParaRPr sz="2900">
              <a:latin typeface="Arial MT"/>
              <a:cs typeface="Arial MT"/>
            </a:endParaRPr>
          </a:p>
          <a:p>
            <a:pPr marL="1080770" lvl="1" indent="-154305">
              <a:lnSpc>
                <a:spcPts val="2175"/>
              </a:lnSpc>
              <a:buChar char="-"/>
              <a:tabLst>
                <a:tab pos="1081405" algn="l"/>
              </a:tabLst>
            </a:pPr>
            <a:r>
              <a:rPr sz="2000" dirty="0">
                <a:latin typeface="Arial MT"/>
                <a:cs typeface="Arial MT"/>
              </a:rPr>
              <a:t>presentation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other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people</a:t>
            </a:r>
            <a:endParaRPr sz="2000">
              <a:latin typeface="Arial MT"/>
              <a:cs typeface="Arial MT"/>
            </a:endParaRPr>
          </a:p>
          <a:p>
            <a:pPr marL="5148580">
              <a:lnSpc>
                <a:spcPts val="1695"/>
              </a:lnSpc>
            </a:pPr>
            <a:r>
              <a:rPr sz="1600" spc="-5" dirty="0">
                <a:latin typeface="Arial MT"/>
                <a:cs typeface="Arial MT"/>
              </a:rPr>
              <a:t>Classical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examples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for: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7817" y="3890264"/>
            <a:ext cx="206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a)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7628" y="4537964"/>
            <a:ext cx="206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b)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437" y="443865"/>
            <a:ext cx="84308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Presentation</a:t>
            </a:r>
            <a:r>
              <a:rPr sz="2400" spc="10" dirty="0"/>
              <a:t> </a:t>
            </a:r>
            <a:r>
              <a:rPr sz="2400" spc="-5" dirty="0"/>
              <a:t>example:</a:t>
            </a:r>
            <a:r>
              <a:rPr sz="2400" spc="25" dirty="0"/>
              <a:t> </a:t>
            </a:r>
            <a:r>
              <a:rPr sz="2400" spc="-5" dirty="0"/>
              <a:t>World</a:t>
            </a:r>
            <a:r>
              <a:rPr sz="2400" spc="5" dirty="0"/>
              <a:t> </a:t>
            </a:r>
            <a:r>
              <a:rPr sz="2400" spc="-5" dirty="0"/>
              <a:t>health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sz="2400" spc="-5" dirty="0"/>
              <a:t>by</a:t>
            </a:r>
            <a:r>
              <a:rPr sz="2400" dirty="0"/>
              <a:t> </a:t>
            </a:r>
            <a:r>
              <a:rPr sz="2400" spc="-5" dirty="0"/>
              <a:t>Hans</a:t>
            </a:r>
            <a:r>
              <a:rPr sz="2400" spc="15" dirty="0"/>
              <a:t> </a:t>
            </a:r>
            <a:r>
              <a:rPr sz="2400" spc="-5" dirty="0"/>
              <a:t>Rosling:</a:t>
            </a:r>
            <a:r>
              <a:rPr sz="2400" spc="30" dirty="0"/>
              <a:t> </a:t>
            </a:r>
            <a:r>
              <a:rPr sz="2000" dirty="0"/>
              <a:t>200</a:t>
            </a:r>
            <a:r>
              <a:rPr sz="2000" spc="-10" dirty="0"/>
              <a:t> </a:t>
            </a:r>
            <a:r>
              <a:rPr sz="2000" dirty="0"/>
              <a:t>years</a:t>
            </a:r>
            <a:r>
              <a:rPr sz="2000" spc="-25" dirty="0"/>
              <a:t> </a:t>
            </a:r>
            <a:r>
              <a:rPr sz="2000" dirty="0"/>
              <a:t>of</a:t>
            </a:r>
            <a:r>
              <a:rPr sz="2000" spc="-15" dirty="0"/>
              <a:t> </a:t>
            </a:r>
            <a:r>
              <a:rPr sz="2000" dirty="0"/>
              <a:t>health/income</a:t>
            </a:r>
            <a:r>
              <a:rPr sz="2000" spc="-20" dirty="0"/>
              <a:t> </a:t>
            </a:r>
            <a:r>
              <a:rPr sz="2000" dirty="0"/>
              <a:t>–</a:t>
            </a:r>
            <a:r>
              <a:rPr sz="2000" spc="-15" dirty="0"/>
              <a:t> </a:t>
            </a:r>
            <a:r>
              <a:rPr sz="2000" dirty="0"/>
              <a:t>120</a:t>
            </a:r>
            <a:r>
              <a:rPr sz="2000" spc="-5" dirty="0"/>
              <a:t> </a:t>
            </a:r>
            <a:r>
              <a:rPr sz="2000" dirty="0"/>
              <a:t>000</a:t>
            </a:r>
            <a:r>
              <a:rPr sz="2000" spc="-10" dirty="0"/>
              <a:t> </a:t>
            </a:r>
            <a:r>
              <a:rPr sz="2000" dirty="0"/>
              <a:t>values</a:t>
            </a:r>
            <a:r>
              <a:rPr sz="2000" spc="-5" dirty="0"/>
              <a:t> </a:t>
            </a:r>
            <a:r>
              <a:rPr sz="2000" dirty="0"/>
              <a:t>in 4</a:t>
            </a:r>
            <a:r>
              <a:rPr sz="2000" spc="5" dirty="0"/>
              <a:t> </a:t>
            </a:r>
            <a:r>
              <a:rPr sz="2000" dirty="0"/>
              <a:t>min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60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0216" y="6271971"/>
            <a:ext cx="43770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https://www.youtube.com/watch?v=jbkSRLYSojo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36903" y="1557527"/>
            <a:ext cx="7299959" cy="4589145"/>
            <a:chOff x="1136903" y="1557527"/>
            <a:chExt cx="7299959" cy="45891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9655" y="1557527"/>
              <a:ext cx="6120384" cy="45887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903" y="2043683"/>
              <a:ext cx="7299959" cy="4102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62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370" y="1150365"/>
            <a:ext cx="43287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Whatever</a:t>
            </a:r>
            <a:r>
              <a:rPr sz="2000" spc="-50" dirty="0"/>
              <a:t> </a:t>
            </a:r>
            <a:r>
              <a:rPr sz="2000" dirty="0"/>
              <a:t>the</a:t>
            </a:r>
            <a:r>
              <a:rPr sz="2000" spc="-30" dirty="0"/>
              <a:t> </a:t>
            </a:r>
            <a:r>
              <a:rPr sz="2000" dirty="0"/>
              <a:t>purpose,</a:t>
            </a:r>
            <a:r>
              <a:rPr sz="2000" spc="-55" dirty="0"/>
              <a:t> </a:t>
            </a:r>
            <a:r>
              <a:rPr sz="2000" dirty="0"/>
              <a:t>a</a:t>
            </a:r>
            <a:r>
              <a:rPr sz="2000" spc="-10" dirty="0"/>
              <a:t> </a:t>
            </a:r>
            <a:r>
              <a:rPr sz="2000" dirty="0"/>
              <a:t>visualization: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474370" y="1856968"/>
            <a:ext cx="7997190" cy="387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50000"/>
              </a:lnSpc>
              <a:spcBef>
                <a:spcPts val="100"/>
              </a:spcBef>
              <a:buChar char="-"/>
              <a:tabLst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Should allow </a:t>
            </a:r>
            <a:r>
              <a:rPr sz="2000" b="1" dirty="0">
                <a:latin typeface="Arial"/>
                <a:cs typeface="Arial"/>
              </a:rPr>
              <a:t>offload internal cognition and memory </a:t>
            </a:r>
            <a:r>
              <a:rPr sz="2000" dirty="0">
                <a:latin typeface="Arial MT"/>
                <a:cs typeface="Arial MT"/>
              </a:rPr>
              <a:t>usage to the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perceptual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system</a:t>
            </a:r>
            <a:r>
              <a:rPr sz="2000" spc="-5" dirty="0">
                <a:latin typeface="Arial MT"/>
                <a:cs typeface="Arial MT"/>
              </a:rPr>
              <a:t>,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using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carefully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designed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images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form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external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representations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(external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memory)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-"/>
            </a:pP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-"/>
            </a:pPr>
            <a:endParaRPr sz="24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-"/>
              <a:tabLst>
                <a:tab pos="299085" algn="l"/>
                <a:tab pos="299720" algn="l"/>
              </a:tabLst>
            </a:pPr>
            <a:r>
              <a:rPr sz="2000" spc="-220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spc="-5" dirty="0">
                <a:latin typeface="Arial"/>
                <a:cs typeface="Arial"/>
              </a:rPr>
              <a:t>suppor</a:t>
            </a:r>
            <a:r>
              <a:rPr sz="2000" b="1" dirty="0">
                <a:latin typeface="Arial"/>
                <a:cs typeface="Arial"/>
              </a:rPr>
              <a:t>t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users’</a:t>
            </a:r>
            <a:r>
              <a:rPr sz="2000" b="1" spc="-1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ta</a:t>
            </a:r>
            <a:r>
              <a:rPr sz="2000" b="1" spc="-5" dirty="0">
                <a:latin typeface="Arial"/>
                <a:cs typeface="Arial"/>
              </a:rPr>
              <a:t>sks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1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design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simple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visualizations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or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 data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mining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applications:</a:t>
            </a:r>
            <a:endParaRPr sz="2000">
              <a:latin typeface="Arial MT"/>
              <a:cs typeface="Arial MT"/>
            </a:endParaRPr>
          </a:p>
          <a:p>
            <a:pPr marL="8255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latin typeface="Arial MT"/>
                <a:cs typeface="Arial MT"/>
              </a:rPr>
              <a:t>-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b="1" dirty="0">
                <a:latin typeface="Arial"/>
                <a:cs typeface="Arial"/>
              </a:rPr>
              <a:t>find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10" dirty="0">
                <a:latin typeface="Arial"/>
                <a:cs typeface="Arial"/>
              </a:rPr>
              <a:t>what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are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questions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users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will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ask!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331454" y="6507884"/>
            <a:ext cx="3022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r>
              <a:rPr sz="1600" b="1" spc="-5" dirty="0">
                <a:solidFill>
                  <a:srgbClr val="5F5F5F"/>
                </a:solidFill>
                <a:latin typeface="Arial"/>
                <a:cs typeface="Arial"/>
              </a:rPr>
              <a:t>63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64362" y="1553463"/>
          <a:ext cx="1497327" cy="4525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083">
                <a:tc>
                  <a:txBody>
                    <a:bodyPr/>
                    <a:lstStyle/>
                    <a:p>
                      <a:pPr marR="156210" algn="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b="1" spc="-5" dirty="0">
                          <a:latin typeface="Calibri"/>
                          <a:cs typeface="Calibri"/>
                        </a:rPr>
                        <a:t>day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b="1" dirty="0">
                          <a:latin typeface="Calibri"/>
                          <a:cs typeface="Calibri"/>
                        </a:rPr>
                        <a:t>Max</a:t>
                      </a:r>
                      <a:r>
                        <a:rPr sz="9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b="1" spc="-5" dirty="0">
                          <a:latin typeface="Calibri"/>
                          <a:cs typeface="Calibri"/>
                        </a:rPr>
                        <a:t>Min.</a:t>
                      </a:r>
                      <a:r>
                        <a:rPr sz="9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marR="212725" algn="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956">
                <a:tc>
                  <a:txBody>
                    <a:bodyPr/>
                    <a:lstStyle/>
                    <a:p>
                      <a:pPr marR="213360" algn="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marR="213360" algn="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marR="213360" algn="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marR="213360" algn="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marR="213360" algn="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marR="213360" algn="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marR="213360" algn="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marR="213360" algn="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marR="184150" algn="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955">
                <a:tc>
                  <a:txBody>
                    <a:bodyPr/>
                    <a:lstStyle/>
                    <a:p>
                      <a:pPr marR="184150" algn="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marR="184150" algn="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marR="184150" algn="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marR="184150" algn="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5956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6044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6070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6070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6070">
                <a:tc>
                  <a:txBody>
                    <a:bodyPr/>
                    <a:lstStyle/>
                    <a:p>
                      <a:pPr marR="184150" algn="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5952" y="383793"/>
            <a:ext cx="4787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Example:</a:t>
            </a:r>
            <a:r>
              <a:rPr sz="2200" spc="25" dirty="0"/>
              <a:t> </a:t>
            </a:r>
            <a:r>
              <a:rPr sz="2200" spc="-5" dirty="0"/>
              <a:t>how</a:t>
            </a:r>
            <a:r>
              <a:rPr sz="2200" spc="-10" dirty="0"/>
              <a:t> </a:t>
            </a:r>
            <a:r>
              <a:rPr sz="2200" dirty="0"/>
              <a:t>to select </a:t>
            </a:r>
            <a:r>
              <a:rPr sz="2200" spc="-5" dirty="0"/>
              <a:t>simple</a:t>
            </a:r>
            <a:r>
              <a:rPr sz="2200" dirty="0"/>
              <a:t> charts?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46023" y="935863"/>
            <a:ext cx="8020684" cy="475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Max 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 temperatures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along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month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February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(in </a:t>
            </a:r>
            <a:r>
              <a:rPr sz="1800" dirty="0">
                <a:latin typeface="Arial MT"/>
                <a:cs typeface="Arial MT"/>
              </a:rPr>
              <a:t>ºC):</a:t>
            </a:r>
            <a:endParaRPr sz="1800">
              <a:latin typeface="Arial MT"/>
              <a:cs typeface="Arial MT"/>
            </a:endParaRPr>
          </a:p>
          <a:p>
            <a:pPr marL="1859280" marR="5080">
              <a:lnSpc>
                <a:spcPct val="200000"/>
              </a:lnSpc>
              <a:spcBef>
                <a:spcPts val="1675"/>
              </a:spcBef>
            </a:pPr>
            <a:r>
              <a:rPr sz="1800" spc="-5" dirty="0">
                <a:latin typeface="Arial MT"/>
                <a:cs typeface="Arial MT"/>
              </a:rPr>
              <a:t>Q1- </a:t>
            </a:r>
            <a:r>
              <a:rPr sz="1800" dirty="0">
                <a:latin typeface="Arial MT"/>
                <a:cs typeface="Arial MT"/>
              </a:rPr>
              <a:t>What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were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maximum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minimum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MaxT?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Q2- </a:t>
            </a:r>
            <a:r>
              <a:rPr sz="1800" dirty="0">
                <a:latin typeface="Arial MT"/>
                <a:cs typeface="Arial MT"/>
              </a:rPr>
              <a:t>What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was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frequent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MaxT?</a:t>
            </a:r>
            <a:endParaRPr sz="1800">
              <a:latin typeface="Arial MT"/>
              <a:cs typeface="Arial MT"/>
            </a:endParaRPr>
          </a:p>
          <a:p>
            <a:pPr marL="1859280" marR="708660">
              <a:lnSpc>
                <a:spcPct val="200000"/>
              </a:lnSpc>
            </a:pPr>
            <a:r>
              <a:rPr sz="1800" spc="-5" dirty="0">
                <a:latin typeface="Arial MT"/>
                <a:cs typeface="Arial MT"/>
              </a:rPr>
              <a:t>Q3-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days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was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MaxT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attained?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Q4- How </a:t>
            </a:r>
            <a:r>
              <a:rPr sz="1800" spc="-15" dirty="0">
                <a:latin typeface="Arial MT"/>
                <a:cs typeface="Arial MT"/>
              </a:rPr>
              <a:t>were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daily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temperature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ranges?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185928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Q5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was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maximum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temperature range?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Arial MT"/>
              <a:cs typeface="Arial MT"/>
            </a:endParaRPr>
          </a:p>
          <a:p>
            <a:pPr marL="2032000" indent="-140335">
              <a:lnSpc>
                <a:spcPct val="100000"/>
              </a:lnSpc>
              <a:buChar char="-"/>
              <a:tabLst>
                <a:tab pos="2032000" algn="l"/>
              </a:tabLst>
            </a:pPr>
            <a:r>
              <a:rPr sz="1800" dirty="0">
                <a:latin typeface="Arial MT"/>
                <a:cs typeface="Arial MT"/>
              </a:rPr>
              <a:t>What</a:t>
            </a:r>
            <a:r>
              <a:rPr sz="1800" spc="-10" dirty="0">
                <a:latin typeface="Arial MT"/>
                <a:cs typeface="Arial MT"/>
              </a:rPr>
              <a:t> type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chart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would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you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</a:t>
            </a:r>
            <a:r>
              <a:rPr sz="1800" dirty="0">
                <a:latin typeface="Arial MT"/>
                <a:cs typeface="Arial MT"/>
              </a:rPr>
              <a:t> to </a:t>
            </a:r>
            <a:r>
              <a:rPr sz="1800" spc="-10" dirty="0">
                <a:latin typeface="Arial MT"/>
                <a:cs typeface="Arial MT"/>
              </a:rPr>
              <a:t>answer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Q1?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-"/>
            </a:pPr>
            <a:endParaRPr sz="1950">
              <a:latin typeface="Arial MT"/>
              <a:cs typeface="Arial MT"/>
            </a:endParaRPr>
          </a:p>
          <a:p>
            <a:pPr marL="2047875" indent="-127000">
              <a:lnSpc>
                <a:spcPct val="100000"/>
              </a:lnSpc>
              <a:buChar char="-"/>
              <a:tabLst>
                <a:tab pos="2047875" algn="l"/>
              </a:tabLst>
            </a:pP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other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questions?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9916" y="2526747"/>
            <a:ext cx="2779893" cy="1612502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0291" y="1553463"/>
          <a:ext cx="1497327" cy="4525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083">
                <a:tc>
                  <a:txBody>
                    <a:bodyPr/>
                    <a:lstStyle/>
                    <a:p>
                      <a:pPr algn="ct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b="1" spc="-5" dirty="0">
                          <a:latin typeface="Calibri"/>
                          <a:cs typeface="Calibri"/>
                        </a:rPr>
                        <a:t>day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b="1" dirty="0">
                          <a:latin typeface="Calibri"/>
                          <a:cs typeface="Calibri"/>
                        </a:rPr>
                        <a:t>Max</a:t>
                      </a:r>
                      <a:r>
                        <a:rPr sz="9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b="1" spc="-5" dirty="0">
                          <a:latin typeface="Calibri"/>
                          <a:cs typeface="Calibri"/>
                        </a:rPr>
                        <a:t>Min.</a:t>
                      </a:r>
                      <a:r>
                        <a:rPr sz="9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T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algn="ct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0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956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5955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5956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19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20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6082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12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6083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6044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25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6070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11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6070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27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13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95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6070"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28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spc="-5" dirty="0">
                          <a:latin typeface="Calibri"/>
                          <a:cs typeface="Calibri"/>
                        </a:rPr>
                        <a:t>14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  <a:spcBef>
                          <a:spcPts val="100"/>
                        </a:spcBef>
                      </a:pPr>
                      <a:r>
                        <a:rPr sz="900" dirty="0">
                          <a:latin typeface="Calibri"/>
                          <a:cs typeface="Calibri"/>
                        </a:rPr>
                        <a:t>6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127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5952" y="383793"/>
            <a:ext cx="47872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Example:</a:t>
            </a:r>
            <a:r>
              <a:rPr sz="2200" spc="25" dirty="0"/>
              <a:t> </a:t>
            </a:r>
            <a:r>
              <a:rPr sz="2200" spc="-5" dirty="0"/>
              <a:t>how</a:t>
            </a:r>
            <a:r>
              <a:rPr sz="2200" spc="-10" dirty="0"/>
              <a:t> </a:t>
            </a:r>
            <a:r>
              <a:rPr sz="2200" dirty="0"/>
              <a:t>to select </a:t>
            </a:r>
            <a:r>
              <a:rPr sz="2200" spc="-5" dirty="0"/>
              <a:t>simple</a:t>
            </a:r>
            <a:r>
              <a:rPr sz="2200" dirty="0"/>
              <a:t> charts?</a:t>
            </a:r>
            <a:endParaRPr sz="2200"/>
          </a:p>
        </p:txBody>
      </p:sp>
      <p:sp>
        <p:nvSpPr>
          <p:cNvPr id="5" name="object 5"/>
          <p:cNvSpPr txBox="1"/>
          <p:nvPr/>
        </p:nvSpPr>
        <p:spPr>
          <a:xfrm>
            <a:off x="446023" y="1142746"/>
            <a:ext cx="7320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Temperatures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along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month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February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ºC):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few </a:t>
            </a:r>
            <a:r>
              <a:rPr sz="1800" spc="-5" dirty="0">
                <a:latin typeface="Arial MT"/>
                <a:cs typeface="Arial MT"/>
              </a:rPr>
              <a:t>possible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charts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7973" y="4476469"/>
            <a:ext cx="2473911" cy="14208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262377" y="2416301"/>
            <a:ext cx="3164205" cy="1760220"/>
          </a:xfrm>
          <a:prstGeom prst="rect">
            <a:avLst/>
          </a:prstGeom>
          <a:ln w="25907">
            <a:solidFill>
              <a:srgbClr val="CCCCCC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535"/>
              </a:spcBef>
            </a:pPr>
            <a:r>
              <a:rPr sz="1050" i="1" spc="-5" dirty="0">
                <a:solidFill>
                  <a:srgbClr val="5F5F5F"/>
                </a:solidFill>
                <a:latin typeface="Arial"/>
                <a:cs typeface="Arial"/>
              </a:rPr>
              <a:t>ºC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Arial"/>
              <a:cs typeface="Arial"/>
            </a:endParaRPr>
          </a:p>
          <a:p>
            <a:pPr marR="389255" algn="r">
              <a:lnSpc>
                <a:spcPct val="100000"/>
              </a:lnSpc>
            </a:pPr>
            <a:r>
              <a:rPr sz="1050" i="1" dirty="0">
                <a:solidFill>
                  <a:srgbClr val="5F5F5F"/>
                </a:solidFill>
                <a:latin typeface="Arial"/>
                <a:cs typeface="Arial"/>
              </a:rPr>
              <a:t>day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75560" y="4364994"/>
            <a:ext cx="579120" cy="149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65"/>
              </a:lnSpc>
            </a:pPr>
            <a:r>
              <a:rPr sz="1050" i="1" dirty="0">
                <a:solidFill>
                  <a:srgbClr val="5F5F5F"/>
                </a:solidFill>
                <a:latin typeface="Arial"/>
                <a:cs typeface="Arial"/>
              </a:rPr>
              <a:t>n.</a:t>
            </a:r>
            <a:r>
              <a:rPr sz="1050" i="1" spc="-5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i="1" dirty="0">
                <a:solidFill>
                  <a:srgbClr val="5F5F5F"/>
                </a:solidFill>
                <a:latin typeface="Arial"/>
                <a:cs typeface="Arial"/>
              </a:rPr>
              <a:t>of</a:t>
            </a:r>
            <a:r>
              <a:rPr sz="1050" i="1" spc="-4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50" i="1" dirty="0">
                <a:solidFill>
                  <a:srgbClr val="5F5F5F"/>
                </a:solidFill>
                <a:latin typeface="Arial"/>
                <a:cs typeface="Arial"/>
              </a:rPr>
              <a:t>days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2377" y="4318253"/>
            <a:ext cx="3164205" cy="1762125"/>
          </a:xfrm>
          <a:prstGeom prst="rect">
            <a:avLst/>
          </a:prstGeom>
          <a:ln w="25907">
            <a:solidFill>
              <a:srgbClr val="CCCC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Times New Roman"/>
              <a:cs typeface="Times New Roman"/>
            </a:endParaRPr>
          </a:p>
          <a:p>
            <a:pPr marL="1055370">
              <a:lnSpc>
                <a:spcPct val="100000"/>
              </a:lnSpc>
              <a:spcBef>
                <a:spcPts val="5"/>
              </a:spcBef>
              <a:tabLst>
                <a:tab pos="1339850" algn="l"/>
                <a:tab pos="1656714" algn="l"/>
                <a:tab pos="1942464" algn="l"/>
                <a:tab pos="2227580" algn="l"/>
              </a:tabLst>
            </a:pPr>
            <a:r>
              <a:rPr sz="900" i="1" spc="-5" dirty="0">
                <a:solidFill>
                  <a:srgbClr val="5F5F5F"/>
                </a:solidFill>
                <a:latin typeface="Arial"/>
                <a:cs typeface="Arial"/>
              </a:rPr>
              <a:t>11	12	13	14	15</a:t>
            </a:r>
            <a:r>
              <a:rPr sz="900" i="1" spc="470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5F5F5F"/>
                </a:solidFill>
                <a:latin typeface="Arial"/>
                <a:cs typeface="Arial"/>
              </a:rPr>
              <a:t>Max</a:t>
            </a:r>
            <a:r>
              <a:rPr sz="1000" i="1" spc="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5F5F5F"/>
                </a:solidFill>
                <a:latin typeface="Arial"/>
                <a:cs typeface="Arial"/>
              </a:rPr>
              <a:t>T</a:t>
            </a:r>
            <a:r>
              <a:rPr sz="1000" i="1" spc="-25" dirty="0">
                <a:solidFill>
                  <a:srgbClr val="5F5F5F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5F5F5F"/>
                </a:solidFill>
                <a:latin typeface="Arial"/>
                <a:cs typeface="Arial"/>
              </a:rPr>
              <a:t>(ºC)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05811" y="4369308"/>
            <a:ext cx="2449067" cy="15803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60917" y="4344161"/>
            <a:ext cx="1733198" cy="17430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10966" y="4841012"/>
            <a:ext cx="85461" cy="6956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788402" y="4451229"/>
            <a:ext cx="873125" cy="10922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Arial MT"/>
                <a:cs typeface="Arial MT"/>
              </a:rPr>
              <a:t>Max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(ºC)</a:t>
            </a:r>
            <a:endParaRPr sz="1400">
              <a:latin typeface="Arial MT"/>
              <a:cs typeface="Arial MT"/>
            </a:endParaRPr>
          </a:p>
          <a:p>
            <a:pPr marL="300990">
              <a:lnSpc>
                <a:spcPct val="100000"/>
              </a:lnSpc>
              <a:spcBef>
                <a:spcPts val="295"/>
              </a:spcBef>
            </a:pPr>
            <a:r>
              <a:rPr sz="1000" spc="-5" dirty="0">
                <a:latin typeface="Arial MT"/>
                <a:cs typeface="Arial MT"/>
              </a:rPr>
              <a:t>11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ºC</a:t>
            </a:r>
            <a:endParaRPr sz="1000">
              <a:latin typeface="Arial MT"/>
              <a:cs typeface="Arial MT"/>
            </a:endParaRPr>
          </a:p>
          <a:p>
            <a:pPr marL="300990">
              <a:lnSpc>
                <a:spcPct val="100000"/>
              </a:lnSpc>
            </a:pPr>
            <a:r>
              <a:rPr sz="1000" spc="-10" dirty="0">
                <a:latin typeface="Arial MT"/>
                <a:cs typeface="Arial MT"/>
              </a:rPr>
              <a:t>12</a:t>
            </a:r>
            <a:endParaRPr sz="1000">
              <a:latin typeface="Arial MT"/>
              <a:cs typeface="Arial MT"/>
            </a:endParaRPr>
          </a:p>
          <a:p>
            <a:pPr marL="300990">
              <a:lnSpc>
                <a:spcPct val="100000"/>
              </a:lnSpc>
            </a:pPr>
            <a:r>
              <a:rPr sz="1000" spc="-10" dirty="0">
                <a:latin typeface="Arial MT"/>
                <a:cs typeface="Arial MT"/>
              </a:rPr>
              <a:t>13</a:t>
            </a:r>
            <a:endParaRPr sz="1000">
              <a:latin typeface="Arial MT"/>
              <a:cs typeface="Arial MT"/>
            </a:endParaRPr>
          </a:p>
          <a:p>
            <a:pPr marL="300990">
              <a:lnSpc>
                <a:spcPct val="100000"/>
              </a:lnSpc>
            </a:pPr>
            <a:r>
              <a:rPr sz="1000" spc="-10" dirty="0">
                <a:latin typeface="Arial MT"/>
                <a:cs typeface="Arial MT"/>
              </a:rPr>
              <a:t>14</a:t>
            </a:r>
            <a:endParaRPr sz="1000">
              <a:latin typeface="Arial MT"/>
              <a:cs typeface="Arial MT"/>
            </a:endParaRPr>
          </a:p>
          <a:p>
            <a:pPr marL="30099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Arial MT"/>
                <a:cs typeface="Arial MT"/>
              </a:rPr>
              <a:t>15</a:t>
            </a:r>
            <a:endParaRPr sz="10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90295" y="1609431"/>
            <a:ext cx="1960315" cy="256702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331454" y="6507884"/>
            <a:ext cx="3022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r>
              <a:rPr sz="1600" b="1" spc="-5" dirty="0">
                <a:solidFill>
                  <a:srgbClr val="5F5F5F"/>
                </a:solidFill>
                <a:latin typeface="Arial"/>
                <a:cs typeface="Arial"/>
              </a:rPr>
              <a:t>64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1844" y="4466844"/>
            <a:ext cx="2752344" cy="16962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700" y="1885143"/>
            <a:ext cx="2779893" cy="16125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356854" y="6488684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5F5F5F"/>
                </a:solidFill>
                <a:latin typeface="Arial"/>
                <a:cs typeface="Arial"/>
              </a:rPr>
              <a:t>65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662" y="428371"/>
            <a:ext cx="20104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Simple</a:t>
            </a:r>
            <a:r>
              <a:rPr sz="2200" spc="-55" dirty="0"/>
              <a:t> </a:t>
            </a:r>
            <a:r>
              <a:rPr sz="2200" spc="-5" dirty="0"/>
              <a:t>example</a:t>
            </a:r>
            <a:endParaRPr sz="2200"/>
          </a:p>
        </p:txBody>
      </p:sp>
      <p:sp>
        <p:nvSpPr>
          <p:cNvPr id="6" name="object 6"/>
          <p:cNvSpPr txBox="1"/>
          <p:nvPr/>
        </p:nvSpPr>
        <p:spPr>
          <a:xfrm>
            <a:off x="446023" y="811784"/>
            <a:ext cx="6390005" cy="82232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1800" spc="-20" dirty="0">
                <a:latin typeface="Arial MT"/>
                <a:cs typeface="Arial MT"/>
              </a:rPr>
              <a:t>Temperatures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along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month</a:t>
            </a:r>
            <a:r>
              <a:rPr sz="1800" dirty="0">
                <a:latin typeface="Arial MT"/>
                <a:cs typeface="Arial MT"/>
              </a:rPr>
              <a:t> of </a:t>
            </a:r>
            <a:r>
              <a:rPr sz="1800" spc="-5" dirty="0">
                <a:latin typeface="Arial MT"/>
                <a:cs typeface="Arial MT"/>
              </a:rPr>
              <a:t>February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ºC):</a:t>
            </a:r>
            <a:endParaRPr sz="1800">
              <a:latin typeface="Arial MT"/>
              <a:cs typeface="Arial MT"/>
            </a:endParaRPr>
          </a:p>
          <a:p>
            <a:pPr marL="3138805">
              <a:lnSpc>
                <a:spcPct val="100000"/>
              </a:lnSpc>
              <a:spcBef>
                <a:spcPts val="975"/>
              </a:spcBef>
            </a:pPr>
            <a:r>
              <a:rPr sz="1800" spc="-10" dirty="0">
                <a:solidFill>
                  <a:srgbClr val="C00000"/>
                </a:solidFill>
                <a:latin typeface="Arial MT"/>
                <a:cs typeface="Arial MT"/>
              </a:rPr>
              <a:t>Anything</a:t>
            </a:r>
            <a:r>
              <a:rPr sz="1800" spc="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“odd” </a:t>
            </a:r>
            <a:r>
              <a:rPr sz="1800" spc="-10" dirty="0">
                <a:solidFill>
                  <a:srgbClr val="C00000"/>
                </a:solidFill>
                <a:latin typeface="Arial MT"/>
                <a:cs typeface="Arial MT"/>
              </a:rPr>
              <a:t>about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 this</a:t>
            </a:r>
            <a:r>
              <a:rPr sz="18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chart?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162" y="1773173"/>
            <a:ext cx="2908300" cy="1762125"/>
          </a:xfrm>
          <a:prstGeom prst="rect">
            <a:avLst/>
          </a:prstGeom>
          <a:ln w="25907">
            <a:solidFill>
              <a:srgbClr val="CCCCCC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Times New Roman"/>
              <a:cs typeface="Times New Roman"/>
            </a:endParaRPr>
          </a:p>
          <a:p>
            <a:pPr marL="342265">
              <a:lnSpc>
                <a:spcPct val="100000"/>
              </a:lnSpc>
            </a:pPr>
            <a:r>
              <a:rPr sz="1050" i="1" spc="-5" dirty="0">
                <a:solidFill>
                  <a:srgbClr val="5F5F5F"/>
                </a:solidFill>
                <a:latin typeface="Arial"/>
                <a:cs typeface="Arial"/>
              </a:rPr>
              <a:t>ºC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Arial"/>
              <a:cs typeface="Arial"/>
            </a:endParaRPr>
          </a:p>
          <a:p>
            <a:pPr marR="133350" algn="r">
              <a:lnSpc>
                <a:spcPct val="100000"/>
              </a:lnSpc>
              <a:spcBef>
                <a:spcPts val="5"/>
              </a:spcBef>
            </a:pPr>
            <a:r>
              <a:rPr sz="1050" i="1" dirty="0">
                <a:solidFill>
                  <a:srgbClr val="5F5F5F"/>
                </a:solidFill>
                <a:latin typeface="Arial"/>
                <a:cs typeface="Arial"/>
              </a:rPr>
              <a:t>day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92448" y="1944341"/>
            <a:ext cx="362585" cy="387985"/>
            <a:chOff x="3592448" y="1944341"/>
            <a:chExt cx="362585" cy="38798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2448" y="1944341"/>
              <a:ext cx="362494" cy="38765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623309" y="1948815"/>
              <a:ext cx="311150" cy="335280"/>
            </a:xfrm>
            <a:custGeom>
              <a:avLst/>
              <a:gdLst/>
              <a:ahLst/>
              <a:cxnLst/>
              <a:rect l="l" t="t" r="r" b="b"/>
              <a:pathLst>
                <a:path w="311150" h="335280">
                  <a:moveTo>
                    <a:pt x="32638" y="214375"/>
                  </a:moveTo>
                  <a:lnTo>
                    <a:pt x="25653" y="218821"/>
                  </a:lnTo>
                  <a:lnTo>
                    <a:pt x="24129" y="225806"/>
                  </a:lnTo>
                  <a:lnTo>
                    <a:pt x="0" y="335280"/>
                  </a:lnTo>
                  <a:lnTo>
                    <a:pt x="32821" y="325247"/>
                  </a:lnTo>
                  <a:lnTo>
                    <a:pt x="26924" y="325247"/>
                  </a:lnTo>
                  <a:lnTo>
                    <a:pt x="7874" y="307594"/>
                  </a:lnTo>
                  <a:lnTo>
                    <a:pt x="40405" y="272356"/>
                  </a:lnTo>
                  <a:lnTo>
                    <a:pt x="49402" y="231394"/>
                  </a:lnTo>
                  <a:lnTo>
                    <a:pt x="51053" y="224409"/>
                  </a:lnTo>
                  <a:lnTo>
                    <a:pt x="46609" y="217424"/>
                  </a:lnTo>
                  <a:lnTo>
                    <a:pt x="32638" y="214375"/>
                  </a:lnTo>
                  <a:close/>
                </a:path>
                <a:path w="311150" h="335280">
                  <a:moveTo>
                    <a:pt x="40405" y="272356"/>
                  </a:moveTo>
                  <a:lnTo>
                    <a:pt x="7874" y="307594"/>
                  </a:lnTo>
                  <a:lnTo>
                    <a:pt x="26924" y="325247"/>
                  </a:lnTo>
                  <a:lnTo>
                    <a:pt x="32432" y="319277"/>
                  </a:lnTo>
                  <a:lnTo>
                    <a:pt x="30099" y="319277"/>
                  </a:lnTo>
                  <a:lnTo>
                    <a:pt x="13588" y="304038"/>
                  </a:lnTo>
                  <a:lnTo>
                    <a:pt x="34873" y="297539"/>
                  </a:lnTo>
                  <a:lnTo>
                    <a:pt x="40405" y="272356"/>
                  </a:lnTo>
                  <a:close/>
                </a:path>
                <a:path w="311150" h="335280">
                  <a:moveTo>
                    <a:pt x="106425" y="275589"/>
                  </a:moveTo>
                  <a:lnTo>
                    <a:pt x="99694" y="277749"/>
                  </a:lnTo>
                  <a:lnTo>
                    <a:pt x="59404" y="290050"/>
                  </a:lnTo>
                  <a:lnTo>
                    <a:pt x="26924" y="325247"/>
                  </a:lnTo>
                  <a:lnTo>
                    <a:pt x="32821" y="325247"/>
                  </a:lnTo>
                  <a:lnTo>
                    <a:pt x="114045" y="300355"/>
                  </a:lnTo>
                  <a:lnTo>
                    <a:pt x="117855" y="293115"/>
                  </a:lnTo>
                  <a:lnTo>
                    <a:pt x="115824" y="286258"/>
                  </a:lnTo>
                  <a:lnTo>
                    <a:pt x="113664" y="279400"/>
                  </a:lnTo>
                  <a:lnTo>
                    <a:pt x="106425" y="275589"/>
                  </a:lnTo>
                  <a:close/>
                </a:path>
                <a:path w="311150" h="335280">
                  <a:moveTo>
                    <a:pt x="34873" y="297539"/>
                  </a:moveTo>
                  <a:lnTo>
                    <a:pt x="13588" y="304038"/>
                  </a:lnTo>
                  <a:lnTo>
                    <a:pt x="30099" y="319277"/>
                  </a:lnTo>
                  <a:lnTo>
                    <a:pt x="34873" y="297539"/>
                  </a:lnTo>
                  <a:close/>
                </a:path>
                <a:path w="311150" h="335280">
                  <a:moveTo>
                    <a:pt x="59404" y="290050"/>
                  </a:moveTo>
                  <a:lnTo>
                    <a:pt x="34873" y="297539"/>
                  </a:lnTo>
                  <a:lnTo>
                    <a:pt x="30099" y="319277"/>
                  </a:lnTo>
                  <a:lnTo>
                    <a:pt x="32432" y="319277"/>
                  </a:lnTo>
                  <a:lnTo>
                    <a:pt x="59404" y="290050"/>
                  </a:lnTo>
                  <a:close/>
                </a:path>
                <a:path w="311150" h="335280">
                  <a:moveTo>
                    <a:pt x="291845" y="0"/>
                  </a:moveTo>
                  <a:lnTo>
                    <a:pt x="40405" y="272356"/>
                  </a:lnTo>
                  <a:lnTo>
                    <a:pt x="34873" y="297539"/>
                  </a:lnTo>
                  <a:lnTo>
                    <a:pt x="59404" y="290050"/>
                  </a:lnTo>
                  <a:lnTo>
                    <a:pt x="310895" y="17525"/>
                  </a:lnTo>
                  <a:lnTo>
                    <a:pt x="291845" y="0"/>
                  </a:lnTo>
                  <a:close/>
                </a:path>
              </a:pathLst>
            </a:custGeom>
            <a:solidFill>
              <a:srgbClr val="CC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5601" y="4358507"/>
            <a:ext cx="2677234" cy="155274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40258" y="4251197"/>
            <a:ext cx="2908300" cy="1762125"/>
          </a:xfrm>
          <a:prstGeom prst="rect">
            <a:avLst/>
          </a:prstGeom>
          <a:ln w="25907">
            <a:solidFill>
              <a:srgbClr val="CCCCCC"/>
            </a:solidFill>
          </a:ln>
        </p:spPr>
        <p:txBody>
          <a:bodyPr vert="horz" wrap="square" lIns="0" tIns="131445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035"/>
              </a:spcBef>
            </a:pPr>
            <a:r>
              <a:rPr sz="1050" i="1" spc="-5" dirty="0">
                <a:solidFill>
                  <a:srgbClr val="5F5F5F"/>
                </a:solidFill>
                <a:latin typeface="Arial"/>
                <a:cs typeface="Arial"/>
              </a:rPr>
              <a:t>ºC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/>
              <a:cs typeface="Arial"/>
            </a:endParaRPr>
          </a:p>
          <a:p>
            <a:pPr marR="283845" algn="r">
              <a:lnSpc>
                <a:spcPct val="100000"/>
              </a:lnSpc>
              <a:spcBef>
                <a:spcPts val="5"/>
              </a:spcBef>
            </a:pPr>
            <a:r>
              <a:rPr sz="1050" i="1" dirty="0">
                <a:solidFill>
                  <a:srgbClr val="5F5F5F"/>
                </a:solidFill>
                <a:latin typeface="Arial"/>
                <a:cs typeface="Arial"/>
              </a:rPr>
              <a:t>day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444" y="3881069"/>
            <a:ext cx="24517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 MT"/>
                <a:cs typeface="Arial MT"/>
              </a:rPr>
              <a:t>Would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you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prefer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one?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01922" y="6172606"/>
            <a:ext cx="3212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Do not forget “cultural” aspects,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nor individual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differences!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52898" y="1717675"/>
            <a:ext cx="4280535" cy="78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What</a:t>
            </a:r>
            <a:r>
              <a:rPr sz="18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C00000"/>
                </a:solidFill>
                <a:latin typeface="Arial MT"/>
                <a:cs typeface="Arial MT"/>
              </a:rPr>
              <a:t>if</a:t>
            </a:r>
            <a:r>
              <a:rPr sz="1800" spc="-1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the</a:t>
            </a:r>
            <a:r>
              <a:rPr sz="18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user</a:t>
            </a:r>
            <a:r>
              <a:rPr sz="1800" spc="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color-blind?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0" dirty="0">
                <a:latin typeface="Arial MT"/>
                <a:cs typeface="Arial MT"/>
                <a:hlinkClick r:id="rId7"/>
              </a:rPr>
              <a:t>Test</a:t>
            </a:r>
            <a:r>
              <a:rPr sz="1600" dirty="0">
                <a:latin typeface="Arial MT"/>
                <a:cs typeface="Arial MT"/>
                <a:hlinkClick r:id="rId7"/>
              </a:rPr>
              <a:t> </a:t>
            </a:r>
            <a:r>
              <a:rPr sz="1600" spc="-5" dirty="0">
                <a:latin typeface="Arial MT"/>
                <a:cs typeface="Arial MT"/>
                <a:hlinkClick r:id="rId7"/>
              </a:rPr>
              <a:t>it</a:t>
            </a:r>
            <a:r>
              <a:rPr sz="1600" spc="-15" dirty="0">
                <a:latin typeface="Arial MT"/>
                <a:cs typeface="Arial MT"/>
                <a:hlinkClick r:id="rId7"/>
              </a:rPr>
              <a:t> </a:t>
            </a:r>
            <a:r>
              <a:rPr sz="1600" spc="-5" dirty="0">
                <a:latin typeface="Arial MT"/>
                <a:cs typeface="Arial MT"/>
                <a:hlinkClick r:id="rId7"/>
              </a:rPr>
              <a:t>using  </a:t>
            </a:r>
            <a:r>
              <a:rPr sz="16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https://www.color-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6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blindness.com/coblis-color-blindness-simulator/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00371" y="3125723"/>
            <a:ext cx="1876044" cy="17907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74418" y="3630851"/>
            <a:ext cx="85461" cy="69436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451853" y="3292805"/>
            <a:ext cx="873125" cy="1111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Max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(ºC)</a:t>
            </a:r>
            <a:endParaRPr sz="1400">
              <a:latin typeface="Arial MT"/>
              <a:cs typeface="Arial MT"/>
            </a:endParaRPr>
          </a:p>
          <a:p>
            <a:pPr marL="300355">
              <a:lnSpc>
                <a:spcPct val="100000"/>
              </a:lnSpc>
              <a:spcBef>
                <a:spcPts val="865"/>
              </a:spcBef>
            </a:pPr>
            <a:r>
              <a:rPr sz="1000" spc="-5" dirty="0">
                <a:latin typeface="Arial MT"/>
                <a:cs typeface="Arial MT"/>
              </a:rPr>
              <a:t>11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ºC</a:t>
            </a:r>
            <a:endParaRPr sz="1000">
              <a:latin typeface="Arial MT"/>
              <a:cs typeface="Arial MT"/>
            </a:endParaRPr>
          </a:p>
          <a:p>
            <a:pPr marL="30035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12</a:t>
            </a:r>
            <a:endParaRPr sz="1000">
              <a:latin typeface="Arial MT"/>
              <a:cs typeface="Arial MT"/>
            </a:endParaRPr>
          </a:p>
          <a:p>
            <a:pPr marL="30035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13</a:t>
            </a:r>
            <a:endParaRPr sz="1000">
              <a:latin typeface="Arial MT"/>
              <a:cs typeface="Arial MT"/>
            </a:endParaRPr>
          </a:p>
          <a:p>
            <a:pPr marL="300355">
              <a:lnSpc>
                <a:spcPct val="100000"/>
              </a:lnSpc>
            </a:pPr>
            <a:r>
              <a:rPr sz="1000" spc="-10" dirty="0">
                <a:latin typeface="Arial MT"/>
                <a:cs typeface="Arial MT"/>
              </a:rPr>
              <a:t>14</a:t>
            </a:r>
            <a:endParaRPr sz="1000">
              <a:latin typeface="Arial MT"/>
              <a:cs typeface="Arial MT"/>
            </a:endParaRPr>
          </a:p>
          <a:p>
            <a:pPr marL="30035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15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17698" y="858392"/>
            <a:ext cx="15894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35560" algn="r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Web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site</a:t>
            </a:r>
            <a:r>
              <a:rPr sz="1600" b="1" spc="4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usage</a:t>
            </a: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600" b="1" spc="-20" dirty="0">
                <a:solidFill>
                  <a:srgbClr val="333399"/>
                </a:solidFill>
                <a:latin typeface="Arial"/>
                <a:cs typeface="Arial"/>
              </a:rPr>
              <a:t>(UA,</a:t>
            </a:r>
            <a:r>
              <a:rPr sz="1600" b="1" spc="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2004)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125" y="120522"/>
            <a:ext cx="6170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Information</a:t>
            </a:r>
            <a:r>
              <a:rPr sz="2400" spc="-10" dirty="0"/>
              <a:t> </a:t>
            </a:r>
            <a:r>
              <a:rPr sz="2400" spc="-5" dirty="0"/>
              <a:t>Visualization</a:t>
            </a:r>
            <a:r>
              <a:rPr sz="2400" spc="65" dirty="0"/>
              <a:t> </a:t>
            </a:r>
            <a:r>
              <a:rPr sz="1800" b="1" spc="-5" dirty="0">
                <a:latin typeface="Arial"/>
                <a:cs typeface="Arial"/>
              </a:rPr>
              <a:t>(examples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“made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 </a:t>
            </a:r>
            <a:r>
              <a:rPr sz="1800" b="1" spc="-20" dirty="0">
                <a:latin typeface="Arial"/>
                <a:cs typeface="Arial"/>
              </a:rPr>
              <a:t>UA”)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7051"/>
            <a:ext cx="2816351" cy="21137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0720" y="5561074"/>
            <a:ext cx="3276600" cy="11734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176" y="1545336"/>
            <a:ext cx="2068068" cy="10972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83379" y="5523278"/>
            <a:ext cx="135255" cy="226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1600" b="1" spc="-5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5875" y="5491378"/>
            <a:ext cx="12896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6860" marR="5080" indent="-26479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edigree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trees </a:t>
            </a:r>
            <a:r>
              <a:rPr sz="1600" b="1" spc="-430" dirty="0"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333399"/>
                </a:solidFill>
                <a:latin typeface="Arial"/>
                <a:cs typeface="Arial"/>
              </a:rPr>
              <a:t>(UA,</a:t>
            </a:r>
            <a:r>
              <a:rPr sz="1600" b="1" spc="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333399"/>
                </a:solidFill>
                <a:latin typeface="Arial"/>
                <a:cs typeface="Arial"/>
              </a:rPr>
              <a:t>2011)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826762"/>
            <a:ext cx="2839211" cy="29260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16935" y="3834382"/>
            <a:ext cx="1470660" cy="299008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78509" y="3242310"/>
            <a:ext cx="18618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Student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Migrations</a:t>
            </a:r>
            <a:endParaRPr sz="1600">
              <a:latin typeface="Arial"/>
              <a:cs typeface="Arial"/>
            </a:endParaRPr>
          </a:p>
          <a:p>
            <a:pPr marR="48895" algn="r">
              <a:lnSpc>
                <a:spcPct val="100000"/>
              </a:lnSpc>
            </a:pPr>
            <a:r>
              <a:rPr sz="1600" b="1" spc="-20" dirty="0">
                <a:solidFill>
                  <a:srgbClr val="333399"/>
                </a:solidFill>
                <a:latin typeface="Arial"/>
                <a:cs typeface="Arial"/>
              </a:rPr>
              <a:t>(UA,</a:t>
            </a:r>
            <a:r>
              <a:rPr sz="1600" b="1" spc="2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2015)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58792" y="3458336"/>
            <a:ext cx="23183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450" marR="5080" indent="-540385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Arial"/>
                <a:cs typeface="Arial"/>
              </a:rPr>
              <a:t>Taxonomy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Visualization </a:t>
            </a:r>
            <a:r>
              <a:rPr sz="1600" b="1" spc="-430" dirty="0"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333399"/>
                </a:solidFill>
                <a:latin typeface="Arial"/>
                <a:cs typeface="Arial"/>
              </a:rPr>
              <a:t>(UA,</a:t>
            </a:r>
            <a:r>
              <a:rPr sz="1600" b="1" spc="45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2021)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6545071"/>
            <a:ext cx="2218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7"/>
              </a:rPr>
              <a:t>www.portugal-migration.info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416089" y="0"/>
            <a:ext cx="3728085" cy="3119120"/>
            <a:chOff x="5416089" y="0"/>
            <a:chExt cx="3728085" cy="311912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16089" y="1247565"/>
              <a:ext cx="2873153" cy="18712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4792" y="1406652"/>
              <a:ext cx="2375916" cy="13731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8628" y="0"/>
              <a:ext cx="2595371" cy="19202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3700" y="188976"/>
              <a:ext cx="2394204" cy="135636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083555" y="546354"/>
            <a:ext cx="1457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latin typeface="Arial"/>
                <a:cs typeface="Arial"/>
              </a:rPr>
              <a:t>Academic </a:t>
            </a:r>
            <a:r>
              <a:rPr sz="1600" b="1" spc="-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39944" y="790193"/>
            <a:ext cx="10191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333399"/>
                </a:solidFill>
                <a:latin typeface="Arial"/>
                <a:cs typeface="Arial"/>
              </a:rPr>
              <a:t>(UA,</a:t>
            </a:r>
            <a:r>
              <a:rPr sz="1600" b="1" spc="10" dirty="0">
                <a:solidFill>
                  <a:srgbClr val="33339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99"/>
                </a:solidFill>
                <a:latin typeface="Arial"/>
                <a:cs typeface="Arial"/>
              </a:rPr>
              <a:t>2020)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55664" y="3020567"/>
            <a:ext cx="2688336" cy="234848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67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6854" y="557276"/>
            <a:ext cx="5755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Information Visualization</a:t>
            </a:r>
            <a:r>
              <a:rPr sz="2400" spc="60" dirty="0"/>
              <a:t> </a:t>
            </a:r>
            <a:r>
              <a:rPr sz="2400" spc="-5" dirty="0"/>
              <a:t>Reference</a:t>
            </a:r>
            <a:r>
              <a:rPr sz="2400" spc="30" dirty="0"/>
              <a:t> </a:t>
            </a:r>
            <a:r>
              <a:rPr sz="2400" spc="-5" dirty="0"/>
              <a:t>Model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67029" y="4868926"/>
            <a:ext cx="60223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supporting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human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interaction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 sense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making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2985" y="4938217"/>
            <a:ext cx="16643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33399"/>
                </a:solidFill>
                <a:latin typeface="Arial MT"/>
                <a:cs typeface="Arial MT"/>
              </a:rPr>
              <a:t>(Card</a:t>
            </a:r>
            <a:r>
              <a:rPr sz="160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33399"/>
                </a:solidFill>
                <a:latin typeface="Arial MT"/>
                <a:cs typeface="Arial MT"/>
              </a:rPr>
              <a:t>et al.,</a:t>
            </a:r>
            <a:r>
              <a:rPr sz="1600" spc="-20" dirty="0">
                <a:solidFill>
                  <a:srgbClr val="33339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33399"/>
                </a:solidFill>
                <a:latin typeface="Arial MT"/>
                <a:cs typeface="Arial MT"/>
              </a:rPr>
              <a:t>1999)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2429" y="2444940"/>
            <a:ext cx="6190205" cy="11337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26870" y="2593086"/>
            <a:ext cx="39179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rgbClr val="808080"/>
                </a:solidFill>
                <a:latin typeface="Arial"/>
                <a:cs typeface="Arial"/>
              </a:rPr>
              <a:t>aw  </a:t>
            </a:r>
            <a:r>
              <a:rPr sz="1400" b="1" spc="-10" dirty="0">
                <a:solidFill>
                  <a:srgbClr val="808080"/>
                </a:solidFill>
                <a:latin typeface="Arial"/>
                <a:cs typeface="Arial"/>
              </a:rPr>
              <a:t>d</a:t>
            </a:r>
            <a:r>
              <a:rPr sz="1400" b="1" dirty="0">
                <a:solidFill>
                  <a:srgbClr val="808080"/>
                </a:solidFill>
                <a:latin typeface="Arial"/>
                <a:cs typeface="Arial"/>
              </a:rPr>
              <a:t>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95422" y="2593086"/>
            <a:ext cx="54102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808080"/>
                </a:solidFill>
                <a:latin typeface="Arial"/>
                <a:cs typeface="Arial"/>
              </a:rPr>
              <a:t>Data </a:t>
            </a:r>
            <a:r>
              <a:rPr sz="1400" b="1" dirty="0">
                <a:solidFill>
                  <a:srgbClr val="808080"/>
                </a:solidFill>
                <a:latin typeface="Arial"/>
                <a:cs typeface="Arial"/>
              </a:rPr>
              <a:t> ta</a:t>
            </a:r>
            <a:r>
              <a:rPr sz="1400" b="1" spc="-10" dirty="0">
                <a:solidFill>
                  <a:srgbClr val="808080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808080"/>
                </a:solidFill>
                <a:latin typeface="Arial"/>
                <a:cs typeface="Arial"/>
              </a:rPr>
              <a:t>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8253" y="2665552"/>
            <a:ext cx="5302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solidFill>
                  <a:srgbClr val="808080"/>
                </a:solidFill>
                <a:latin typeface="Arial"/>
                <a:cs typeface="Arial"/>
              </a:rPr>
              <a:t>V</a:t>
            </a:r>
            <a:r>
              <a:rPr sz="1400" b="1" dirty="0">
                <a:solidFill>
                  <a:srgbClr val="808080"/>
                </a:solidFill>
                <a:latin typeface="Arial"/>
                <a:cs typeface="Arial"/>
              </a:rPr>
              <a:t>i</a:t>
            </a:r>
            <a:r>
              <a:rPr sz="1400" b="1" spc="-15" dirty="0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sz="1400" b="1" spc="25" dirty="0">
                <a:solidFill>
                  <a:srgbClr val="808080"/>
                </a:solidFill>
                <a:latin typeface="Arial"/>
                <a:cs typeface="Arial"/>
              </a:rPr>
              <a:t>w</a:t>
            </a:r>
            <a:r>
              <a:rPr sz="1400" b="1" dirty="0">
                <a:solidFill>
                  <a:srgbClr val="808080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2406" y="2016632"/>
            <a:ext cx="382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808080"/>
                </a:solidFill>
                <a:latin typeface="Arial"/>
                <a:cs typeface="Arial"/>
              </a:rPr>
              <a:t>task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05421" y="1989582"/>
            <a:ext cx="504825" cy="289560"/>
          </a:xfrm>
          <a:custGeom>
            <a:avLst/>
            <a:gdLst/>
            <a:ahLst/>
            <a:cxnLst/>
            <a:rect l="l" t="t" r="r" b="b"/>
            <a:pathLst>
              <a:path w="504825" h="289560">
                <a:moveTo>
                  <a:pt x="0" y="144779"/>
                </a:moveTo>
                <a:lnTo>
                  <a:pt x="25632" y="81087"/>
                </a:lnTo>
                <a:lnTo>
                  <a:pt x="55403" y="54206"/>
                </a:lnTo>
                <a:lnTo>
                  <a:pt x="94461" y="31790"/>
                </a:lnTo>
                <a:lnTo>
                  <a:pt x="141292" y="14706"/>
                </a:lnTo>
                <a:lnTo>
                  <a:pt x="194383" y="3821"/>
                </a:lnTo>
                <a:lnTo>
                  <a:pt x="252222" y="0"/>
                </a:lnTo>
                <a:lnTo>
                  <a:pt x="310060" y="3821"/>
                </a:lnTo>
                <a:lnTo>
                  <a:pt x="363151" y="14706"/>
                </a:lnTo>
                <a:lnTo>
                  <a:pt x="409982" y="31790"/>
                </a:lnTo>
                <a:lnTo>
                  <a:pt x="449040" y="54206"/>
                </a:lnTo>
                <a:lnTo>
                  <a:pt x="478811" y="81087"/>
                </a:lnTo>
                <a:lnTo>
                  <a:pt x="504444" y="144779"/>
                </a:lnTo>
                <a:lnTo>
                  <a:pt x="497783" y="177992"/>
                </a:lnTo>
                <a:lnTo>
                  <a:pt x="449040" y="235353"/>
                </a:lnTo>
                <a:lnTo>
                  <a:pt x="409982" y="257769"/>
                </a:lnTo>
                <a:lnTo>
                  <a:pt x="363151" y="274853"/>
                </a:lnTo>
                <a:lnTo>
                  <a:pt x="310060" y="285738"/>
                </a:lnTo>
                <a:lnTo>
                  <a:pt x="252222" y="289559"/>
                </a:lnTo>
                <a:lnTo>
                  <a:pt x="194383" y="285738"/>
                </a:lnTo>
                <a:lnTo>
                  <a:pt x="141292" y="274853"/>
                </a:lnTo>
                <a:lnTo>
                  <a:pt x="94461" y="257769"/>
                </a:lnTo>
                <a:lnTo>
                  <a:pt x="55403" y="235353"/>
                </a:lnTo>
                <a:lnTo>
                  <a:pt x="25632" y="208472"/>
                </a:lnTo>
                <a:lnTo>
                  <a:pt x="0" y="144779"/>
                </a:lnTo>
                <a:close/>
              </a:path>
            </a:pathLst>
          </a:custGeom>
          <a:ln w="19812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3995" y="3285744"/>
            <a:ext cx="5486400" cy="100126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203195" y="3170935"/>
            <a:ext cx="1136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Data </a:t>
            </a:r>
            <a:r>
              <a:rPr sz="1200" b="1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00" b="1" spc="-65" dirty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ra</a:t>
            </a:r>
            <a:r>
              <a:rPr sz="1200" b="1" dirty="0">
                <a:solidFill>
                  <a:srgbClr val="333333"/>
                </a:solidFill>
                <a:latin typeface="Arial"/>
                <a:cs typeface="Arial"/>
              </a:rPr>
              <a:t>nsf</a:t>
            </a: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orm</a:t>
            </a:r>
            <a:r>
              <a:rPr sz="1200" b="1" dirty="0">
                <a:solidFill>
                  <a:srgbClr val="333333"/>
                </a:solidFill>
                <a:latin typeface="Arial"/>
                <a:cs typeface="Arial"/>
              </a:rPr>
              <a:t>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3376" y="3170935"/>
            <a:ext cx="473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solidFill>
                  <a:srgbClr val="333333"/>
                </a:solidFill>
                <a:latin typeface="Arial"/>
                <a:cs typeface="Arial"/>
              </a:rPr>
              <a:t>V</a:t>
            </a:r>
            <a:r>
              <a:rPr sz="1200" b="1" dirty="0">
                <a:solidFill>
                  <a:srgbClr val="333333"/>
                </a:solidFill>
                <a:latin typeface="Arial"/>
                <a:cs typeface="Arial"/>
              </a:rPr>
              <a:t>i</a:t>
            </a:r>
            <a:r>
              <a:rPr sz="1200" b="1" spc="5" dirty="0">
                <a:solidFill>
                  <a:srgbClr val="333333"/>
                </a:solidFill>
                <a:latin typeface="Arial"/>
                <a:cs typeface="Arial"/>
              </a:rPr>
              <a:t>s</a:t>
            </a:r>
            <a:r>
              <a:rPr sz="1200" b="1" dirty="0">
                <a:solidFill>
                  <a:srgbClr val="333333"/>
                </a:solidFill>
                <a:latin typeface="Arial"/>
                <a:cs typeface="Arial"/>
              </a:rPr>
              <a:t>ual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46550" y="2593086"/>
            <a:ext cx="1236345" cy="786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34417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808080"/>
                </a:solidFill>
                <a:latin typeface="Arial"/>
                <a:cs typeface="Arial"/>
              </a:rPr>
              <a:t>Visual </a:t>
            </a:r>
            <a:r>
              <a:rPr sz="1400" b="1" dirty="0">
                <a:solidFill>
                  <a:srgbClr val="808080"/>
                </a:solidFill>
                <a:latin typeface="Arial"/>
                <a:cs typeface="Arial"/>
              </a:rPr>
              <a:t> str</a:t>
            </a:r>
            <a:r>
              <a:rPr sz="1400" b="1" spc="-10" dirty="0">
                <a:solidFill>
                  <a:srgbClr val="808080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808080"/>
                </a:solidFill>
                <a:latin typeface="Arial"/>
                <a:cs typeface="Arial"/>
              </a:rPr>
              <a:t>ct</a:t>
            </a:r>
            <a:r>
              <a:rPr sz="1400" b="1" spc="-10" dirty="0">
                <a:solidFill>
                  <a:srgbClr val="808080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808080"/>
                </a:solidFill>
                <a:latin typeface="Arial"/>
                <a:cs typeface="Arial"/>
              </a:rPr>
              <a:t>res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185"/>
              </a:spcBef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View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43376" y="3353815"/>
            <a:ext cx="25050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81125" algn="l"/>
              </a:tabLst>
            </a:pP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Ma</a:t>
            </a:r>
            <a:r>
              <a:rPr sz="1200" b="1" dirty="0">
                <a:solidFill>
                  <a:srgbClr val="333333"/>
                </a:solidFill>
                <a:latin typeface="Arial"/>
                <a:cs typeface="Arial"/>
              </a:rPr>
              <a:t>ppings	</a:t>
            </a:r>
            <a:r>
              <a:rPr sz="1200" b="1" spc="-65" dirty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ra</a:t>
            </a:r>
            <a:r>
              <a:rPr sz="1200" b="1" dirty="0">
                <a:solidFill>
                  <a:srgbClr val="333333"/>
                </a:solidFill>
                <a:latin typeface="Arial"/>
                <a:cs typeface="Arial"/>
              </a:rPr>
              <a:t>nsf</a:t>
            </a:r>
            <a:r>
              <a:rPr sz="1200" b="1" spc="-5" dirty="0">
                <a:solidFill>
                  <a:srgbClr val="333333"/>
                </a:solidFill>
                <a:latin typeface="Arial"/>
                <a:cs typeface="Arial"/>
              </a:rPr>
              <a:t>orm</a:t>
            </a:r>
            <a:r>
              <a:rPr sz="1200" b="1" dirty="0">
                <a:solidFill>
                  <a:srgbClr val="333333"/>
                </a:solidFill>
                <a:latin typeface="Arial"/>
                <a:cs typeface="Arial"/>
              </a:rPr>
              <a:t>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7029" y="3890264"/>
            <a:ext cx="7683500" cy="1004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6605" algn="ctr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808080"/>
                </a:solidFill>
                <a:latin typeface="Arial"/>
                <a:cs typeface="Arial"/>
              </a:rPr>
              <a:t>Human</a:t>
            </a:r>
            <a:r>
              <a:rPr sz="1400" b="1" spc="-3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808080"/>
                </a:solidFill>
                <a:latin typeface="Arial"/>
                <a:cs typeface="Arial"/>
              </a:rPr>
              <a:t>interaction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Visualization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described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mapping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form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6303" y="5771794"/>
            <a:ext cx="81997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Visualization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b="1" dirty="0">
                <a:latin typeface="Arial"/>
                <a:cs typeface="Arial"/>
              </a:rPr>
              <a:t>Human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 the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loop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process</a:t>
            </a:r>
            <a:r>
              <a:rPr sz="2000" dirty="0">
                <a:latin typeface="Arial MT"/>
                <a:cs typeface="Arial MT"/>
              </a:rPr>
              <a:t>!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-&gt;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which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calls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specific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8043" y="6077203"/>
            <a:ext cx="10864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Arial"/>
                <a:cs typeface="Arial"/>
              </a:rPr>
              <a:t>methods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65732" y="3003804"/>
            <a:ext cx="311150" cy="699770"/>
            <a:chOff x="1665732" y="3003804"/>
            <a:chExt cx="311150" cy="69977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5732" y="3003804"/>
              <a:ext cx="310959" cy="69951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63395" y="3141726"/>
              <a:ext cx="120650" cy="503555"/>
            </a:xfrm>
            <a:custGeom>
              <a:avLst/>
              <a:gdLst/>
              <a:ahLst/>
              <a:cxnLst/>
              <a:rect l="l" t="t" r="r" b="b"/>
              <a:pathLst>
                <a:path w="120650" h="503554">
                  <a:moveTo>
                    <a:pt x="60070" y="51289"/>
                  </a:moveTo>
                  <a:lnTo>
                    <a:pt x="47117" y="73496"/>
                  </a:lnTo>
                  <a:lnTo>
                    <a:pt x="47117" y="503174"/>
                  </a:lnTo>
                  <a:lnTo>
                    <a:pt x="73025" y="503174"/>
                  </a:lnTo>
                  <a:lnTo>
                    <a:pt x="73025" y="73496"/>
                  </a:lnTo>
                  <a:lnTo>
                    <a:pt x="60070" y="51289"/>
                  </a:lnTo>
                  <a:close/>
                </a:path>
                <a:path w="120650" h="503554">
                  <a:moveTo>
                    <a:pt x="60071" y="0"/>
                  </a:moveTo>
                  <a:lnTo>
                    <a:pt x="0" y="102997"/>
                  </a:lnTo>
                  <a:lnTo>
                    <a:pt x="2031" y="110998"/>
                  </a:lnTo>
                  <a:lnTo>
                    <a:pt x="8255" y="114553"/>
                  </a:lnTo>
                  <a:lnTo>
                    <a:pt x="14350" y="118110"/>
                  </a:lnTo>
                  <a:lnTo>
                    <a:pt x="22352" y="116077"/>
                  </a:lnTo>
                  <a:lnTo>
                    <a:pt x="25907" y="109854"/>
                  </a:lnTo>
                  <a:lnTo>
                    <a:pt x="47117" y="73496"/>
                  </a:lnTo>
                  <a:lnTo>
                    <a:pt x="47117" y="25653"/>
                  </a:lnTo>
                  <a:lnTo>
                    <a:pt x="75033" y="25653"/>
                  </a:lnTo>
                  <a:lnTo>
                    <a:pt x="60071" y="0"/>
                  </a:lnTo>
                  <a:close/>
                </a:path>
                <a:path w="120650" h="503554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4" y="109854"/>
                  </a:lnTo>
                  <a:lnTo>
                    <a:pt x="97790" y="116077"/>
                  </a:lnTo>
                  <a:lnTo>
                    <a:pt x="105791" y="118110"/>
                  </a:lnTo>
                  <a:lnTo>
                    <a:pt x="111887" y="114553"/>
                  </a:lnTo>
                  <a:lnTo>
                    <a:pt x="118110" y="110998"/>
                  </a:lnTo>
                  <a:lnTo>
                    <a:pt x="120142" y="102997"/>
                  </a:lnTo>
                  <a:lnTo>
                    <a:pt x="75033" y="25653"/>
                  </a:lnTo>
                  <a:close/>
                </a:path>
                <a:path w="120650" h="503554">
                  <a:moveTo>
                    <a:pt x="73025" y="25653"/>
                  </a:moveTo>
                  <a:lnTo>
                    <a:pt x="47117" y="25653"/>
                  </a:lnTo>
                  <a:lnTo>
                    <a:pt x="47117" y="73496"/>
                  </a:lnTo>
                  <a:lnTo>
                    <a:pt x="60070" y="51289"/>
                  </a:lnTo>
                  <a:lnTo>
                    <a:pt x="48894" y="32131"/>
                  </a:lnTo>
                  <a:lnTo>
                    <a:pt x="73025" y="32131"/>
                  </a:lnTo>
                  <a:lnTo>
                    <a:pt x="73025" y="25653"/>
                  </a:lnTo>
                  <a:close/>
                </a:path>
                <a:path w="120650" h="503554">
                  <a:moveTo>
                    <a:pt x="73025" y="32131"/>
                  </a:moveTo>
                  <a:lnTo>
                    <a:pt x="71247" y="32131"/>
                  </a:lnTo>
                  <a:lnTo>
                    <a:pt x="60070" y="51289"/>
                  </a:lnTo>
                  <a:lnTo>
                    <a:pt x="73025" y="73496"/>
                  </a:lnTo>
                  <a:lnTo>
                    <a:pt x="73025" y="32131"/>
                  </a:lnTo>
                  <a:close/>
                </a:path>
                <a:path w="120650" h="503554">
                  <a:moveTo>
                    <a:pt x="71247" y="32131"/>
                  </a:moveTo>
                  <a:lnTo>
                    <a:pt x="48894" y="32131"/>
                  </a:lnTo>
                  <a:lnTo>
                    <a:pt x="60070" y="51289"/>
                  </a:lnTo>
                  <a:lnTo>
                    <a:pt x="71247" y="32131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46303" y="1363726"/>
            <a:ext cx="51974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course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Information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Visualization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0088" y="2311906"/>
            <a:ext cx="2339340" cy="44195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203" y="460959"/>
            <a:ext cx="3288029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</a:pPr>
            <a:r>
              <a:rPr sz="2400" dirty="0"/>
              <a:t>In</a:t>
            </a:r>
            <a:r>
              <a:rPr sz="2400" spc="-30" dirty="0"/>
              <a:t> </a:t>
            </a:r>
            <a:r>
              <a:rPr sz="2400" dirty="0"/>
              <a:t>a</a:t>
            </a:r>
            <a:r>
              <a:rPr sz="2400" spc="-20" dirty="0"/>
              <a:t> </a:t>
            </a:r>
            <a:r>
              <a:rPr sz="2400" dirty="0"/>
              <a:t>nut</a:t>
            </a:r>
            <a:r>
              <a:rPr sz="2400" spc="-30" dirty="0"/>
              <a:t> </a:t>
            </a:r>
            <a:r>
              <a:rPr sz="2400" spc="-5" dirty="0"/>
              <a:t>shell:</a:t>
            </a:r>
            <a:endParaRPr sz="2400"/>
          </a:p>
          <a:p>
            <a:pPr marL="12700">
              <a:lnSpc>
                <a:spcPts val="2640"/>
              </a:lnSpc>
            </a:pPr>
            <a:r>
              <a:rPr sz="2200" spc="-5" dirty="0"/>
              <a:t>Do</a:t>
            </a:r>
            <a:r>
              <a:rPr sz="2200" spc="-15" dirty="0"/>
              <a:t> </a:t>
            </a:r>
            <a:r>
              <a:rPr sz="2200" spc="-5" dirty="0"/>
              <a:t>you</a:t>
            </a:r>
            <a:r>
              <a:rPr sz="2200" dirty="0"/>
              <a:t> </a:t>
            </a:r>
            <a:r>
              <a:rPr sz="2200" spc="-5" dirty="0"/>
              <a:t>have</a:t>
            </a:r>
            <a:r>
              <a:rPr sz="2200" dirty="0"/>
              <a:t> </a:t>
            </a:r>
            <a:r>
              <a:rPr sz="2200" spc="-5" dirty="0"/>
              <a:t>a</a:t>
            </a:r>
            <a:r>
              <a:rPr sz="2200" spc="-10" dirty="0"/>
              <a:t> </a:t>
            </a:r>
            <a:r>
              <a:rPr sz="2200" dirty="0"/>
              <a:t>lot</a:t>
            </a:r>
            <a:r>
              <a:rPr sz="2200" spc="-15" dirty="0"/>
              <a:t> </a:t>
            </a:r>
            <a:r>
              <a:rPr sz="2200" dirty="0"/>
              <a:t>of</a:t>
            </a:r>
            <a:r>
              <a:rPr sz="2200" spc="-15" dirty="0"/>
              <a:t> </a:t>
            </a:r>
            <a:r>
              <a:rPr sz="2200" spc="-5" dirty="0"/>
              <a:t>data?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504850" y="2014855"/>
            <a:ext cx="64027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may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solution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(or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least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850" y="2685454"/>
            <a:ext cx="4355465" cy="7581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But:</a:t>
            </a:r>
            <a:endParaRPr sz="2000">
              <a:latin typeface="Arial MT"/>
              <a:cs typeface="Arial MT"/>
            </a:endParaRPr>
          </a:p>
          <a:p>
            <a:pPr marL="469265">
              <a:lnSpc>
                <a:spcPct val="100000"/>
              </a:lnSpc>
              <a:spcBef>
                <a:spcPts val="484"/>
              </a:spcBef>
              <a:tabLst>
                <a:tab pos="756285" algn="l"/>
              </a:tabLst>
            </a:pPr>
            <a:r>
              <a:rPr sz="2000" dirty="0">
                <a:latin typeface="Arial MT"/>
                <a:cs typeface="Arial MT"/>
              </a:rPr>
              <a:t>–	How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produce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visualization?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050" y="3843909"/>
            <a:ext cx="2134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</a:tabLst>
            </a:pPr>
            <a:r>
              <a:rPr sz="2000" dirty="0">
                <a:latin typeface="Arial MT"/>
                <a:cs typeface="Arial MT"/>
              </a:rPr>
              <a:t>–	And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evaluate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it?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6516" y="2563380"/>
            <a:ext cx="965453" cy="51128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307706" y="2620771"/>
            <a:ext cx="68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7E7E7E"/>
                </a:solidFill>
                <a:latin typeface="Arial MT"/>
                <a:cs typeface="Arial MT"/>
              </a:rPr>
              <a:t>W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hat?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26907" y="2732544"/>
            <a:ext cx="901700" cy="511809"/>
            <a:chOff x="8026907" y="2732544"/>
            <a:chExt cx="901700" cy="51180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6907" y="2732544"/>
              <a:ext cx="774953" cy="5112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6299" y="2732544"/>
              <a:ext cx="432053" cy="5112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159622" y="2789377"/>
            <a:ext cx="6223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Wh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7E7E7E"/>
                </a:solidFill>
                <a:latin typeface="Arial MT"/>
                <a:cs typeface="Arial MT"/>
              </a:rPr>
              <a:t>?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98207" y="3049536"/>
            <a:ext cx="2146300" cy="828675"/>
            <a:chOff x="6998207" y="3049536"/>
            <a:chExt cx="2146300" cy="82867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8207" y="3049536"/>
              <a:ext cx="2145792" cy="5112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31835" y="3366528"/>
              <a:ext cx="883157" cy="5112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7130922" y="3063747"/>
            <a:ext cx="1873885" cy="6604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When</a:t>
            </a:r>
            <a:r>
              <a:rPr sz="18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 MT"/>
                <a:cs typeface="Arial MT"/>
              </a:rPr>
              <a:t>and</a:t>
            </a:r>
            <a:r>
              <a:rPr sz="18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Arial MT"/>
                <a:cs typeface="Arial MT"/>
              </a:rPr>
              <a:t>where?</a:t>
            </a:r>
            <a:endParaRPr sz="1800">
              <a:latin typeface="Arial MT"/>
              <a:cs typeface="Arial MT"/>
            </a:endParaRPr>
          </a:p>
          <a:p>
            <a:pPr marL="845819">
              <a:lnSpc>
                <a:spcPct val="100000"/>
              </a:lnSpc>
              <a:spcBef>
                <a:spcPts val="340"/>
              </a:spcBef>
            </a:pPr>
            <a:r>
              <a:rPr sz="1800" spc="-15" dirty="0">
                <a:solidFill>
                  <a:srgbClr val="7E7E7E"/>
                </a:solidFill>
                <a:latin typeface="Arial MT"/>
                <a:cs typeface="Arial MT"/>
              </a:rPr>
              <a:t>How?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69335" y="0"/>
            <a:ext cx="6075045" cy="2158365"/>
            <a:chOff x="3069335" y="0"/>
            <a:chExt cx="6075045" cy="215836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5815" y="0"/>
              <a:ext cx="2153412" cy="112713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9227" y="0"/>
              <a:ext cx="1604772" cy="15525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51291" y="1341119"/>
              <a:ext cx="1092707" cy="81686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7555" y="0"/>
              <a:ext cx="1658112" cy="7254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9335" y="0"/>
              <a:ext cx="1007363" cy="48310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88161" y="4967732"/>
            <a:ext cx="585724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latin typeface="Arial"/>
                <a:cs typeface="Arial"/>
              </a:rPr>
              <a:t>We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will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address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these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topics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next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lectures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5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70129"/>
            <a:ext cx="4119245" cy="6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Why</a:t>
            </a:r>
            <a:r>
              <a:rPr sz="2200" dirty="0"/>
              <a:t> show</a:t>
            </a:r>
            <a:r>
              <a:rPr sz="2200" spc="-10" dirty="0"/>
              <a:t> </a:t>
            </a:r>
            <a:r>
              <a:rPr sz="2200" spc="-5" dirty="0"/>
              <a:t>the data</a:t>
            </a:r>
            <a:r>
              <a:rPr sz="2200" spc="-10" dirty="0"/>
              <a:t> </a:t>
            </a:r>
            <a:r>
              <a:rPr sz="2200" spc="-5" dirty="0"/>
              <a:t>in</a:t>
            </a:r>
            <a:r>
              <a:rPr sz="2200" spc="5" dirty="0"/>
              <a:t> </a:t>
            </a:r>
            <a:r>
              <a:rPr sz="2200" spc="-5" dirty="0"/>
              <a:t>detail?</a:t>
            </a:r>
            <a:endParaRPr sz="220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dirty="0"/>
              <a:t>and</a:t>
            </a:r>
            <a:r>
              <a:rPr sz="2000" spc="-30" dirty="0"/>
              <a:t> </a:t>
            </a:r>
            <a:r>
              <a:rPr sz="2000" dirty="0"/>
              <a:t>not</a:t>
            </a:r>
            <a:r>
              <a:rPr sz="2000" spc="-30" dirty="0"/>
              <a:t> </a:t>
            </a:r>
            <a:r>
              <a:rPr sz="2000" dirty="0"/>
              <a:t>only</a:t>
            </a:r>
            <a:r>
              <a:rPr sz="2000" spc="-20" dirty="0"/>
              <a:t> </a:t>
            </a:r>
            <a:r>
              <a:rPr sz="2000" dirty="0"/>
              <a:t>aggregated</a:t>
            </a:r>
            <a:r>
              <a:rPr sz="2000" spc="-50" dirty="0"/>
              <a:t> </a:t>
            </a:r>
            <a:r>
              <a:rPr sz="2000" dirty="0"/>
              <a:t>parameters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147" y="3239222"/>
            <a:ext cx="4039793" cy="252306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3268" y="1498472"/>
            <a:ext cx="8296909" cy="1664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Visualization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helps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situations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where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seeing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dataset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structure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detail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endParaRPr sz="180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better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seeing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only</a:t>
            </a:r>
            <a:r>
              <a:rPr sz="1800" dirty="0">
                <a:latin typeface="Arial MT"/>
                <a:cs typeface="Arial MT"/>
              </a:rPr>
              <a:t> a </a:t>
            </a:r>
            <a:r>
              <a:rPr sz="1800" spc="-5" dirty="0">
                <a:latin typeface="Arial MT"/>
                <a:cs typeface="Arial MT"/>
              </a:rPr>
              <a:t>brief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summary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it</a:t>
            </a:r>
            <a:r>
              <a:rPr sz="1800" spc="-5" dirty="0">
                <a:latin typeface="Arial MT"/>
                <a:cs typeface="Arial MT"/>
              </a:rPr>
              <a:t> (loosing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information).</a:t>
            </a:r>
            <a:r>
              <a:rPr sz="1800" spc="75" dirty="0">
                <a:latin typeface="Arial MT"/>
                <a:cs typeface="Arial MT"/>
              </a:rPr>
              <a:t> </a:t>
            </a:r>
            <a:r>
              <a:rPr sz="2400" spc="-22" baseline="-6944" dirty="0">
                <a:solidFill>
                  <a:srgbClr val="3B8B92"/>
                </a:solidFill>
                <a:latin typeface="Arial MT"/>
                <a:cs typeface="Arial MT"/>
              </a:rPr>
              <a:t>(Munzner,</a:t>
            </a:r>
            <a:r>
              <a:rPr sz="2400" spc="37" baseline="-6944" dirty="0">
                <a:solidFill>
                  <a:srgbClr val="3B8B92"/>
                </a:solidFill>
                <a:latin typeface="Arial MT"/>
                <a:cs typeface="Arial MT"/>
              </a:rPr>
              <a:t> </a:t>
            </a:r>
            <a:r>
              <a:rPr sz="2400" spc="-7" baseline="-6944" dirty="0">
                <a:solidFill>
                  <a:srgbClr val="3B8B92"/>
                </a:solidFill>
                <a:latin typeface="Arial MT"/>
                <a:cs typeface="Arial MT"/>
              </a:rPr>
              <a:t>2014)</a:t>
            </a:r>
            <a:endParaRPr sz="2400" baseline="-6944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 marL="4231005">
              <a:lnSpc>
                <a:spcPct val="100000"/>
              </a:lnSpc>
              <a:spcBef>
                <a:spcPts val="1850"/>
              </a:spcBef>
            </a:pPr>
            <a:r>
              <a:rPr sz="1800" b="1" spc="-10" dirty="0">
                <a:latin typeface="Arial"/>
                <a:cs typeface="Arial"/>
              </a:rPr>
              <a:t>Ascombe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quartet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same</a:t>
            </a:r>
            <a:endParaRPr sz="1800">
              <a:latin typeface="Arial MT"/>
              <a:cs typeface="Arial MT"/>
            </a:endParaRPr>
          </a:p>
          <a:p>
            <a:pPr marL="4231005">
              <a:lnSpc>
                <a:spcPct val="100000"/>
              </a:lnSpc>
              <a:tabLst>
                <a:tab pos="7101205" algn="l"/>
              </a:tabLst>
            </a:pPr>
            <a:r>
              <a:rPr sz="1800" spc="-5" dirty="0">
                <a:latin typeface="Arial MT"/>
                <a:cs typeface="Arial MT"/>
              </a:rPr>
              <a:t>simple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statistical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properties	</a:t>
            </a:r>
            <a:r>
              <a:rPr sz="1600" spc="-15" dirty="0">
                <a:solidFill>
                  <a:srgbClr val="3B8B92"/>
                </a:solidFill>
                <a:latin typeface="Arial MT"/>
                <a:cs typeface="Arial MT"/>
              </a:rPr>
              <a:t>(Tufte,</a:t>
            </a:r>
            <a:r>
              <a:rPr sz="1600" spc="-30" dirty="0">
                <a:solidFill>
                  <a:srgbClr val="3B8B92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B8B92"/>
                </a:solidFill>
                <a:latin typeface="Arial MT"/>
                <a:cs typeface="Arial MT"/>
              </a:rPr>
              <a:t>1983)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6325" y="3562399"/>
            <a:ext cx="4325385" cy="289666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83345" y="6437477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6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70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5740" y="1720342"/>
            <a:ext cx="6515734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characteristics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–"/>
            </a:pPr>
            <a:endParaRPr sz="29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 MT"/>
                <a:cs typeface="Arial MT"/>
              </a:rPr>
              <a:t>Representations,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presentation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interaction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–"/>
            </a:pPr>
            <a:endParaRPr sz="29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developing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Visualization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application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–"/>
            </a:pPr>
            <a:endParaRPr sz="29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Arial MT"/>
                <a:cs typeface="Arial MT"/>
              </a:rPr>
              <a:t>Human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characteristics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fundamental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–"/>
            </a:pPr>
            <a:endParaRPr sz="29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–"/>
              <a:tabLst>
                <a:tab pos="299085" algn="l"/>
                <a:tab pos="299720" algn="l"/>
              </a:tabLst>
            </a:pPr>
            <a:r>
              <a:rPr sz="2000" spc="-5" dirty="0">
                <a:latin typeface="Arial MT"/>
                <a:cs typeface="Arial MT"/>
              </a:rPr>
              <a:t>Evaluation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–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Important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skills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 the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profile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5" dirty="0">
                <a:latin typeface="Arial MT"/>
                <a:cs typeface="Arial MT"/>
              </a:rPr>
              <a:t>“</a:t>
            </a:r>
            <a:r>
              <a:rPr sz="2000" b="1" spc="5" dirty="0">
                <a:latin typeface="Arial"/>
                <a:cs typeface="Arial"/>
              </a:rPr>
              <a:t>Data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Scientist</a:t>
            </a:r>
            <a:r>
              <a:rPr sz="2000" dirty="0">
                <a:latin typeface="Arial MT"/>
                <a:cs typeface="Arial MT"/>
              </a:rPr>
              <a:t>”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370" y="318897"/>
            <a:ext cx="460756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/>
              <a:t>Example</a:t>
            </a:r>
            <a:r>
              <a:rPr sz="2200" spc="30" dirty="0"/>
              <a:t> </a:t>
            </a:r>
            <a:r>
              <a:rPr sz="2200" spc="-5" dirty="0"/>
              <a:t>of a</a:t>
            </a:r>
            <a:r>
              <a:rPr sz="2200" spc="5" dirty="0"/>
              <a:t> </a:t>
            </a:r>
            <a:r>
              <a:rPr sz="2200" spc="-5" dirty="0"/>
              <a:t>usability</a:t>
            </a:r>
            <a:r>
              <a:rPr sz="2200" spc="-20" dirty="0"/>
              <a:t> </a:t>
            </a:r>
            <a:r>
              <a:rPr sz="2200" spc="-5" dirty="0"/>
              <a:t>test</a:t>
            </a:r>
            <a:r>
              <a:rPr sz="2200" dirty="0"/>
              <a:t> </a:t>
            </a:r>
            <a:r>
              <a:rPr sz="2200" spc="-5" dirty="0"/>
              <a:t>of</a:t>
            </a:r>
            <a:r>
              <a:rPr sz="2200" dirty="0"/>
              <a:t> </a:t>
            </a:r>
            <a:r>
              <a:rPr sz="2200" spc="-5" dirty="0"/>
              <a:t>a</a:t>
            </a:r>
            <a:r>
              <a:rPr sz="2200" spc="10" dirty="0"/>
              <a:t> </a:t>
            </a:r>
            <a:r>
              <a:rPr sz="2200" spc="-5" dirty="0"/>
              <a:t>visual</a:t>
            </a:r>
            <a:endParaRPr sz="2200"/>
          </a:p>
          <a:p>
            <a:pPr marL="12700">
              <a:lnSpc>
                <a:spcPct val="100000"/>
              </a:lnSpc>
            </a:pPr>
            <a:r>
              <a:rPr sz="2200" spc="-5" dirty="0"/>
              <a:t>exploration</a:t>
            </a:r>
            <a:r>
              <a:rPr sz="2200" spc="-10" dirty="0"/>
              <a:t> </a:t>
            </a:r>
            <a:r>
              <a:rPr sz="2200" spc="-5" dirty="0"/>
              <a:t>app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474370" y="1325118"/>
            <a:ext cx="583692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5343525" algn="l"/>
              </a:tabLst>
            </a:pPr>
            <a:r>
              <a:rPr sz="2000" dirty="0">
                <a:latin typeface="Arial MT"/>
                <a:cs typeface="Arial MT"/>
              </a:rPr>
              <a:t>based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web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questionnaire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answered	by</a:t>
            </a:r>
            <a:r>
              <a:rPr sz="2000" spc="-10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while observed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by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experimenter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59" y="5977534"/>
            <a:ext cx="5859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https://forms.ua.pt/index.php?r=survey/index&amp;sid=489227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4285" y="6437477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71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224" y="2205227"/>
            <a:ext cx="6249924" cy="356158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217" y="556971"/>
            <a:ext cx="20548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InfoVis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Books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4065" y="1056031"/>
            <a:ext cx="8359140" cy="56318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Arial"/>
                <a:cs typeface="Arial"/>
              </a:rPr>
              <a:t>Spence,</a:t>
            </a:r>
            <a:r>
              <a:rPr sz="1800" b="1" dirty="0">
                <a:latin typeface="Arial"/>
                <a:cs typeface="Arial"/>
              </a:rPr>
              <a:t> R.,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Information Visualization,</a:t>
            </a:r>
            <a:r>
              <a:rPr sz="1800" b="1" i="1" spc="-2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An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Introduction</a:t>
            </a:r>
            <a:r>
              <a:rPr sz="1800" b="1" dirty="0">
                <a:latin typeface="Arial"/>
                <a:cs typeface="Arial"/>
              </a:rPr>
              <a:t>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Springer,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2014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ts val="2055"/>
              </a:lnSpc>
              <a:spcBef>
                <a:spcPts val="6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Arial"/>
                <a:cs typeface="Arial"/>
              </a:rPr>
              <a:t>Munzner,</a:t>
            </a:r>
            <a:r>
              <a:rPr sz="1800" b="1" dirty="0">
                <a:latin typeface="Arial"/>
                <a:cs typeface="Arial"/>
              </a:rPr>
              <a:t> T.,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Visualization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Analysis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and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Design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K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Peters/CRC</a:t>
            </a:r>
            <a:r>
              <a:rPr sz="1800" b="1" spc="2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Press,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ts val="2055"/>
              </a:lnSpc>
            </a:pPr>
            <a:r>
              <a:rPr sz="1800" b="1" spc="-10" dirty="0">
                <a:latin typeface="Arial"/>
                <a:cs typeface="Arial"/>
              </a:rPr>
              <a:t>2014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ts val="1939"/>
              </a:lnSpc>
              <a:spcBef>
                <a:spcPts val="869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Arial"/>
                <a:cs typeface="Arial"/>
              </a:rPr>
              <a:t>Kirk,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A</a:t>
            </a:r>
            <a:r>
              <a:rPr sz="1800" b="1" i="1" spc="-20" dirty="0">
                <a:latin typeface="Arial"/>
                <a:cs typeface="Arial"/>
              </a:rPr>
              <a:t>.,</a:t>
            </a:r>
            <a:r>
              <a:rPr sz="1800" b="1" i="1" spc="4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Data</a:t>
            </a:r>
            <a:r>
              <a:rPr sz="1800" b="1" i="1" spc="15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Visualisation:</a:t>
            </a:r>
            <a:r>
              <a:rPr sz="1800" b="1" i="1" spc="-5" dirty="0">
                <a:latin typeface="Arial"/>
                <a:cs typeface="Arial"/>
              </a:rPr>
              <a:t> A </a:t>
            </a:r>
            <a:r>
              <a:rPr sz="1800" b="1" i="1" dirty="0">
                <a:latin typeface="Arial"/>
                <a:cs typeface="Arial"/>
              </a:rPr>
              <a:t>Handbook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for</a:t>
            </a:r>
            <a:r>
              <a:rPr sz="1800" b="1" i="1" spc="-1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Data</a:t>
            </a:r>
            <a:r>
              <a:rPr sz="1800" b="1" i="1" spc="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Driven</a:t>
            </a:r>
            <a:r>
              <a:rPr sz="1800" b="1" i="1" spc="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Design</a:t>
            </a:r>
            <a:r>
              <a:rPr sz="1800" b="1" spc="-5" dirty="0">
                <a:latin typeface="Arial"/>
                <a:cs typeface="Arial"/>
              </a:rPr>
              <a:t>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2nd.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Ed.,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Sage,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2019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ts val="2055"/>
              </a:lnSpc>
              <a:spcBef>
                <a:spcPts val="59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Arial"/>
                <a:cs typeface="Arial"/>
              </a:rPr>
              <a:t>Spence,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R.,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Information</a:t>
            </a:r>
            <a:r>
              <a:rPr sz="1800" b="1" i="1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Visualization,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Design</a:t>
            </a:r>
            <a:r>
              <a:rPr sz="1800" b="1" i="1" dirty="0">
                <a:latin typeface="Arial"/>
                <a:cs typeface="Arial"/>
              </a:rPr>
              <a:t> for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Interaction</a:t>
            </a:r>
            <a:r>
              <a:rPr sz="1800" b="1" dirty="0">
                <a:latin typeface="Arial"/>
                <a:cs typeface="Arial"/>
              </a:rPr>
              <a:t>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2nd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ed.,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ts val="2055"/>
              </a:lnSpc>
            </a:pPr>
            <a:r>
              <a:rPr sz="1800" b="1" spc="-5" dirty="0">
                <a:latin typeface="Arial"/>
                <a:cs typeface="Arial"/>
              </a:rPr>
              <a:t>Prentice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Hall,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2007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Arial"/>
                <a:cs typeface="Arial"/>
              </a:rPr>
              <a:t>Mazza,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i="1" spc="-5" dirty="0">
                <a:latin typeface="Arial"/>
                <a:cs typeface="Arial"/>
              </a:rPr>
              <a:t>.,</a:t>
            </a:r>
            <a:r>
              <a:rPr sz="1800" b="1" i="1" dirty="0">
                <a:latin typeface="Arial"/>
                <a:cs typeface="Arial"/>
              </a:rPr>
              <a:t> Introduction</a:t>
            </a:r>
            <a:r>
              <a:rPr sz="1800" b="1" i="1" spc="-10" dirty="0">
                <a:latin typeface="Arial"/>
                <a:cs typeface="Arial"/>
              </a:rPr>
              <a:t> </a:t>
            </a:r>
            <a:r>
              <a:rPr sz="1800" b="1" i="1" dirty="0">
                <a:latin typeface="Arial"/>
                <a:cs typeface="Arial"/>
              </a:rPr>
              <a:t>to</a:t>
            </a:r>
            <a:r>
              <a:rPr sz="1800" b="1" i="1" spc="5" dirty="0">
                <a:latin typeface="Arial"/>
                <a:cs typeface="Arial"/>
              </a:rPr>
              <a:t> </a:t>
            </a:r>
            <a:r>
              <a:rPr sz="1800" b="1" i="1" spc="-5" dirty="0">
                <a:latin typeface="Arial"/>
                <a:cs typeface="Arial"/>
              </a:rPr>
              <a:t>Information</a:t>
            </a:r>
            <a:r>
              <a:rPr sz="1800" b="1" i="1" dirty="0">
                <a:latin typeface="Arial"/>
                <a:cs typeface="Arial"/>
              </a:rPr>
              <a:t> Visualization</a:t>
            </a:r>
            <a:r>
              <a:rPr sz="1800" b="1" dirty="0">
                <a:latin typeface="Arial"/>
                <a:cs typeface="Arial"/>
              </a:rPr>
              <a:t>,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Springer,</a:t>
            </a:r>
            <a:r>
              <a:rPr sz="1800" b="1" spc="-5" dirty="0">
                <a:latin typeface="Arial"/>
                <a:cs typeface="Arial"/>
              </a:rPr>
              <a:t> 2009</a:t>
            </a:r>
            <a:endParaRPr sz="1800">
              <a:latin typeface="Arial"/>
              <a:cs typeface="Arial"/>
            </a:endParaRPr>
          </a:p>
          <a:p>
            <a:pPr marL="355600" marR="502284" indent="-342900">
              <a:lnSpc>
                <a:spcPts val="1939"/>
              </a:lnSpc>
              <a:spcBef>
                <a:spcPts val="87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Ware,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C.,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Information</a:t>
            </a:r>
            <a:r>
              <a:rPr sz="1800" i="1" spc="3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Visualization,</a:t>
            </a:r>
            <a:r>
              <a:rPr sz="1800" i="1" spc="7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Perception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Design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ed.,Morgan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Kaufmann,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2004</a:t>
            </a:r>
            <a:endParaRPr sz="1800">
              <a:latin typeface="Arial MT"/>
              <a:cs typeface="Arial MT"/>
            </a:endParaRPr>
          </a:p>
          <a:p>
            <a:pPr marL="355600" marR="64769" indent="-342900">
              <a:lnSpc>
                <a:spcPts val="1939"/>
              </a:lnSpc>
              <a:spcBef>
                <a:spcPts val="8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Card,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S.,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J.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Mackinlay,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B.</a:t>
            </a:r>
            <a:r>
              <a:rPr sz="1800" spc="-5" dirty="0">
                <a:latin typeface="Arial MT"/>
                <a:cs typeface="Arial MT"/>
              </a:rPr>
              <a:t> Shneiderman,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Readings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 Information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Visualization: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Using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Vision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 </a:t>
            </a:r>
            <a:r>
              <a:rPr sz="1800" i="1" spc="-5" dirty="0">
                <a:latin typeface="Arial"/>
                <a:cs typeface="Arial"/>
              </a:rPr>
              <a:t>Think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Academic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Press,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1999</a:t>
            </a:r>
            <a:endParaRPr sz="1800">
              <a:latin typeface="Arial MT"/>
              <a:cs typeface="Arial MT"/>
            </a:endParaRPr>
          </a:p>
          <a:p>
            <a:pPr marL="355600" marR="902335" indent="-342900">
              <a:lnSpc>
                <a:spcPts val="1939"/>
              </a:lnSpc>
              <a:spcBef>
                <a:spcPts val="8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Bederson,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B.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B.</a:t>
            </a:r>
            <a:r>
              <a:rPr sz="1800" spc="-5" dirty="0">
                <a:latin typeface="Arial MT"/>
                <a:cs typeface="Arial MT"/>
              </a:rPr>
              <a:t> Shneiderman,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Craft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of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Information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Visualization: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Readings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Reflections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Morgan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Kaufmann,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2003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i="1" dirty="0">
                <a:latin typeface="Arial"/>
                <a:cs typeface="Arial"/>
              </a:rPr>
              <a:t>Tufte,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E.,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The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Visual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Display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of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Quantitative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Information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Graphics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Press,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1983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61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Tufte,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E., </a:t>
            </a:r>
            <a:r>
              <a:rPr sz="1800" i="1" spc="-5" dirty="0">
                <a:latin typeface="Arial"/>
                <a:cs typeface="Arial"/>
              </a:rPr>
              <a:t>Envisioning</a:t>
            </a:r>
            <a:r>
              <a:rPr sz="1800" i="1" spc="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Information,</a:t>
            </a:r>
            <a:r>
              <a:rPr sz="1800" i="1" spc="2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Graphics</a:t>
            </a:r>
            <a:r>
              <a:rPr sz="1800" dirty="0">
                <a:latin typeface="Arial MT"/>
                <a:cs typeface="Arial MT"/>
              </a:rPr>
              <a:t> Press,</a:t>
            </a:r>
            <a:r>
              <a:rPr sz="1800" spc="-5" dirty="0">
                <a:latin typeface="Arial MT"/>
                <a:cs typeface="Arial MT"/>
              </a:rPr>
              <a:t> 1990</a:t>
            </a:r>
            <a:endParaRPr sz="1800">
              <a:latin typeface="Arial MT"/>
              <a:cs typeface="Arial MT"/>
            </a:endParaRPr>
          </a:p>
          <a:p>
            <a:pPr marL="355600" marR="624840" indent="-342900">
              <a:lnSpc>
                <a:spcPts val="1939"/>
              </a:lnSpc>
              <a:spcBef>
                <a:spcPts val="86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Arial MT"/>
                <a:cs typeface="Arial MT"/>
                <a:hlinkClick r:id="rId2"/>
              </a:rPr>
              <a:t>Friendly,</a:t>
            </a:r>
            <a:r>
              <a:rPr sz="1800" spc="50" dirty="0">
                <a:latin typeface="Arial MT"/>
                <a:cs typeface="Arial MT"/>
                <a:hlinkClick r:id="rId2"/>
              </a:rPr>
              <a:t> </a:t>
            </a:r>
            <a:r>
              <a:rPr sz="1800" dirty="0">
                <a:latin typeface="Arial MT"/>
                <a:cs typeface="Arial MT"/>
                <a:hlinkClick r:id="rId2"/>
              </a:rPr>
              <a:t>M.,</a:t>
            </a:r>
            <a:r>
              <a:rPr sz="1800" spc="5" dirty="0">
                <a:solidFill>
                  <a:srgbClr val="009999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"Milestones</a:t>
            </a:r>
            <a:r>
              <a:rPr sz="1800" u="heavy" spc="1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in</a:t>
            </a:r>
            <a:r>
              <a:rPr sz="18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 the 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history</a:t>
            </a:r>
            <a:r>
              <a:rPr sz="1800" u="heavy" spc="2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of 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thematic</a:t>
            </a:r>
            <a:r>
              <a:rPr sz="1800" u="heavy" spc="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cartography,</a:t>
            </a:r>
            <a:r>
              <a:rPr sz="1800" u="heavy" spc="5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statistical </a:t>
            </a:r>
            <a:r>
              <a:rPr sz="1800" spc="-484" dirty="0">
                <a:solidFill>
                  <a:srgbClr val="009999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800" u="heavy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graphics,</a:t>
            </a:r>
            <a:r>
              <a:rPr sz="1800" u="heavy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and</a:t>
            </a:r>
            <a:r>
              <a:rPr sz="1800" u="heavy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data</a:t>
            </a:r>
            <a:r>
              <a:rPr sz="1800" u="heavy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800" u="heavy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  <a:hlinkClick r:id="rId2"/>
              </a:rPr>
              <a:t>visualization“</a:t>
            </a:r>
            <a:r>
              <a:rPr sz="1800" spc="-5" dirty="0">
                <a:latin typeface="Arial MT"/>
                <a:cs typeface="Arial MT"/>
                <a:hlinkClick r:id="rId2"/>
              </a:rPr>
              <a:t>,</a:t>
            </a:r>
            <a:r>
              <a:rPr sz="1800" spc="25" dirty="0">
                <a:latin typeface="Arial MT"/>
                <a:cs typeface="Arial MT"/>
                <a:hlinkClick r:id="rId2"/>
              </a:rPr>
              <a:t> </a:t>
            </a:r>
            <a:r>
              <a:rPr sz="1800" spc="-5" dirty="0">
                <a:latin typeface="Arial MT"/>
                <a:cs typeface="Arial MT"/>
                <a:hlinkClick r:id="rId2"/>
              </a:rPr>
              <a:t>2008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4285" y="6273190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 MT"/>
                <a:cs typeface="Arial MT"/>
              </a:rPr>
              <a:t>73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673734"/>
            <a:ext cx="18745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Data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Vis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Books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1524761"/>
            <a:ext cx="8418830" cy="174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Ward,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Grinstein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D.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Keim,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Interactive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Data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Visualization:</a:t>
            </a:r>
            <a:r>
              <a:rPr sz="1800" i="1" spc="7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Foundations, </a:t>
            </a:r>
            <a:r>
              <a:rPr sz="1800" i="1" spc="-484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Techniques,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and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Applications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K </a:t>
            </a:r>
            <a:r>
              <a:rPr sz="1800" spc="-5" dirty="0">
                <a:latin typeface="Arial MT"/>
                <a:cs typeface="Arial MT"/>
              </a:rPr>
              <a:t>Peters/CRC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Press 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2010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68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Schroeder,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W., </a:t>
            </a:r>
            <a:r>
              <a:rPr sz="1800" spc="-5" dirty="0">
                <a:latin typeface="Arial MT"/>
                <a:cs typeface="Arial MT"/>
              </a:rPr>
              <a:t>K.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Martin,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Lorensen,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The </a:t>
            </a:r>
            <a:r>
              <a:rPr sz="1800" i="1" spc="-5" dirty="0">
                <a:latin typeface="Arial"/>
                <a:cs typeface="Arial"/>
              </a:rPr>
              <a:t>Visulization</a:t>
            </a:r>
            <a:r>
              <a:rPr sz="1800" i="1" spc="4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Toolkit-</a:t>
            </a:r>
            <a:r>
              <a:rPr sz="1800" i="1" dirty="0">
                <a:latin typeface="Arial"/>
                <a:cs typeface="Arial"/>
              </a:rPr>
              <a:t> An </a:t>
            </a:r>
            <a:r>
              <a:rPr sz="1800" i="1" spc="-5" dirty="0">
                <a:latin typeface="Arial"/>
                <a:cs typeface="Arial"/>
              </a:rPr>
              <a:t>Object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080"/>
              </a:spcBef>
            </a:pPr>
            <a:r>
              <a:rPr sz="1800" i="1" spc="-5" dirty="0">
                <a:latin typeface="Arial"/>
                <a:cs typeface="Arial"/>
              </a:rPr>
              <a:t>Oriented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Approach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3D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Graphics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4th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ed.,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Prentice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Hall,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2006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43254"/>
            <a:ext cx="3073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Outline</a:t>
            </a:r>
            <a:r>
              <a:rPr sz="2400" spc="-15" dirty="0"/>
              <a:t> </a:t>
            </a:r>
            <a:r>
              <a:rPr sz="2400" dirty="0"/>
              <a:t>of</a:t>
            </a:r>
            <a:r>
              <a:rPr sz="2400" spc="-45" dirty="0"/>
              <a:t> </a:t>
            </a:r>
            <a:r>
              <a:rPr sz="2400" dirty="0"/>
              <a:t>the</a:t>
            </a:r>
            <a:r>
              <a:rPr sz="2400" spc="-25" dirty="0"/>
              <a:t> </a:t>
            </a:r>
            <a:r>
              <a:rPr sz="2400" dirty="0"/>
              <a:t>lectures: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90473" y="1717928"/>
            <a:ext cx="7031355" cy="436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Data</a:t>
            </a:r>
            <a:r>
              <a:rPr sz="1800" b="1" dirty="0">
                <a:latin typeface="Arial"/>
                <a:cs typeface="Arial"/>
              </a:rPr>
              <a:t> and</a:t>
            </a:r>
            <a:r>
              <a:rPr sz="1800" b="1" spc="-5" dirty="0">
                <a:latin typeface="Arial"/>
                <a:cs typeface="Arial"/>
              </a:rPr>
              <a:t> Information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Visualization: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Introduction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Characteristics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-"/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-"/>
            </a:pPr>
            <a:endParaRPr sz="1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Information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Visualization: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Main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issues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Representations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Presentation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Interaction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Evaluation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-"/>
            </a:pP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Computer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graphics: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Interactive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graphics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systems;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Primitives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attributes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Char char="-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Geometric transformations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projections</a:t>
            </a:r>
            <a:endParaRPr sz="1800">
              <a:latin typeface="Arial MT"/>
              <a:cs typeface="Arial MT"/>
            </a:endParaRPr>
          </a:p>
          <a:p>
            <a:pPr marL="354965" marR="5080" indent="-342900">
              <a:lnSpc>
                <a:spcPct val="80000"/>
              </a:lnSpc>
              <a:spcBef>
                <a:spcPts val="434"/>
              </a:spcBef>
              <a:buChar char="-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Visualization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pipeline,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visibility,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illumination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surface rendering,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geometric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transformations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projections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684" y="1620011"/>
            <a:ext cx="589788" cy="4495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58885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 MT"/>
                <a:cs typeface="Arial MT"/>
              </a:rPr>
              <a:t>7</a:t>
            </a:fld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358885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 MT"/>
                <a:cs typeface="Arial MT"/>
              </a:rPr>
              <a:t>8</a:t>
            </a:fld>
            <a:endParaRPr sz="1400">
              <a:latin typeface="Arial MT"/>
              <a:cs typeface="Arial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82344" y="935863"/>
            <a:ext cx="5863590" cy="444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Definition</a:t>
            </a:r>
            <a:endParaRPr sz="1800">
              <a:latin typeface="Arial MT"/>
              <a:cs typeface="Arial MT"/>
            </a:endParaRPr>
          </a:p>
          <a:p>
            <a:pPr marL="12700" marR="4613910">
              <a:lnSpc>
                <a:spcPct val="300100"/>
              </a:lnSpc>
            </a:pPr>
            <a:r>
              <a:rPr sz="1800" spc="-5" dirty="0">
                <a:latin typeface="Arial MT"/>
                <a:cs typeface="Arial MT"/>
              </a:rPr>
              <a:t>Objectives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History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p</a:t>
            </a:r>
            <a:r>
              <a:rPr sz="1800" spc="-5" dirty="0">
                <a:latin typeface="Arial MT"/>
                <a:cs typeface="Arial MT"/>
              </a:rPr>
              <a:t>p</a:t>
            </a:r>
            <a:r>
              <a:rPr sz="1800" spc="-15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ic</a:t>
            </a:r>
            <a:r>
              <a:rPr sz="1800" spc="-15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tio</a:t>
            </a:r>
            <a:r>
              <a:rPr sz="1800" spc="-15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s  </a:t>
            </a:r>
            <a:r>
              <a:rPr sz="1800" spc="-5" dirty="0">
                <a:latin typeface="Arial MT"/>
                <a:cs typeface="Arial MT"/>
              </a:rPr>
              <a:t>Model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obtain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evaluate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Visualization?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358885" y="6290109"/>
            <a:ext cx="27495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dirty="0">
                <a:latin typeface="Arial MT"/>
                <a:cs typeface="Arial MT"/>
              </a:rPr>
              <a:t>9</a:t>
            </a:fld>
            <a:endParaRPr sz="1400">
              <a:latin typeface="Arial MT"/>
              <a:cs typeface="Arial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18540" y="1916049"/>
            <a:ext cx="7825740" cy="417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2578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Visualization is the process of exploring, transforming and 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representing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images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00000"/>
                </a:solidFill>
                <a:latin typeface="Arial MT"/>
                <a:cs typeface="Arial MT"/>
              </a:rPr>
              <a:t>(or</a:t>
            </a:r>
            <a:r>
              <a:rPr sz="2000" spc="-2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00000"/>
                </a:solidFill>
                <a:latin typeface="Arial MT"/>
                <a:cs typeface="Arial MT"/>
              </a:rPr>
              <a:t>other</a:t>
            </a:r>
            <a:r>
              <a:rPr sz="2000" spc="-2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00000"/>
                </a:solidFill>
                <a:latin typeface="Arial MT"/>
                <a:cs typeface="Arial MT"/>
              </a:rPr>
              <a:t>sensorial</a:t>
            </a:r>
            <a:r>
              <a:rPr sz="2000" spc="-4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C00000"/>
                </a:solidFill>
                <a:latin typeface="Arial MT"/>
                <a:cs typeface="Arial MT"/>
              </a:rPr>
              <a:t>forms)</a:t>
            </a:r>
            <a:r>
              <a:rPr sz="2000" spc="-2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gain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insight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into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phenomena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several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expressions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designate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different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areas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Visualization: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Scientific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480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endParaRPr sz="2000">
              <a:latin typeface="Arial MT"/>
              <a:cs typeface="Arial MT"/>
            </a:endParaRPr>
          </a:p>
          <a:p>
            <a:pPr marL="756285" lvl="1" indent="-287655">
              <a:lnSpc>
                <a:spcPct val="100000"/>
              </a:lnSpc>
              <a:spcBef>
                <a:spcPts val="484"/>
              </a:spcBef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Arial MT"/>
                <a:cs typeface="Arial MT"/>
              </a:rPr>
              <a:t>Information</a:t>
            </a:r>
            <a:r>
              <a:rPr sz="2000" spc="-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endParaRPr sz="20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 MT"/>
              <a:buChar char="–"/>
            </a:pPr>
            <a:endParaRPr sz="29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The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differences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among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these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areas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not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completely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clear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 MT"/>
                <a:cs typeface="Arial MT"/>
              </a:rPr>
              <a:t>Industry</a:t>
            </a:r>
            <a:r>
              <a:rPr sz="2000" spc="-6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Visualization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…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0778" y="971550"/>
            <a:ext cx="1294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</a:t>
            </a:r>
            <a:r>
              <a:rPr sz="2400" spc="-15" dirty="0"/>
              <a:t>e</a:t>
            </a:r>
            <a:r>
              <a:rPr sz="2400" spc="-5" dirty="0"/>
              <a:t>finiti</a:t>
            </a:r>
            <a:r>
              <a:rPr sz="2400" spc="-15" dirty="0"/>
              <a:t>o</a:t>
            </a:r>
            <a:r>
              <a:rPr sz="2400" spc="-5" dirty="0"/>
              <a:t>n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3762</Words>
  <Application>Microsoft Macintosh PowerPoint</Application>
  <PresentationFormat>Apresentação no Ecrã (4:3)</PresentationFormat>
  <Paragraphs>809</Paragraphs>
  <Slides>63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63</vt:i4>
      </vt:variant>
    </vt:vector>
  </HeadingPairs>
  <TitlesOfParts>
    <vt:vector size="68" baseType="lpstr">
      <vt:lpstr>Arial</vt:lpstr>
      <vt:lpstr>Arial MT</vt:lpstr>
      <vt:lpstr>Calibri</vt:lpstr>
      <vt:lpstr>Times New Roman</vt:lpstr>
      <vt:lpstr>Office Theme</vt:lpstr>
      <vt:lpstr>An Introduction to Data and  Information Visualization</vt:lpstr>
      <vt:lpstr>What is Visualization?</vt:lpstr>
      <vt:lpstr>Why and how to represent data visually?</vt:lpstr>
      <vt:lpstr>An exercise in preattentive processing: how many “3”?</vt:lpstr>
      <vt:lpstr>Apresentação do PowerPoint</vt:lpstr>
      <vt:lpstr>Why show the data in detail? and not only aggregated parameters</vt:lpstr>
      <vt:lpstr>Outline of the lectures:</vt:lpstr>
      <vt:lpstr>Apresentação do PowerPoint</vt:lpstr>
      <vt:lpstr>Definition</vt:lpstr>
      <vt:lpstr>Definition (yet another)</vt:lpstr>
      <vt:lpstr>Apresentação do PowerPoint</vt:lpstr>
      <vt:lpstr>Apresentação do PowerPoint</vt:lpstr>
      <vt:lpstr>Visualization benefits</vt:lpstr>
      <vt:lpstr>Data</vt:lpstr>
      <vt:lpstr>Visualization, Visual Data Mining,  and related fields</vt:lpstr>
      <vt:lpstr>Visualization and Visual Data Mining</vt:lpstr>
      <vt:lpstr>Visualization and Visual Data Mining</vt:lpstr>
      <vt:lpstr>Apresentação do PowerPoint</vt:lpstr>
      <vt:lpstr>Visual Analytics</vt:lpstr>
      <vt:lpstr>Immersive Visual Analytics</vt:lpstr>
      <vt:lpstr>Visualization and Machine Learning</vt:lpstr>
      <vt:lpstr>Interviews with Netflix Data Scientists:</vt:lpstr>
      <vt:lpstr>When are Visualization solutions most appropriate?</vt:lpstr>
      <vt:lpstr>Visualization in the Data Science Process</vt:lpstr>
      <vt:lpstr>Brief history</vt:lpstr>
      <vt:lpstr>Brief history</vt:lpstr>
      <vt:lpstr>“Pre-computer” Visualization:</vt:lpstr>
      <vt:lpstr>One of the first Visualizations used in “business”</vt:lpstr>
      <vt:lpstr>“Ancestors” of simple representations of univariate data</vt:lpstr>
      <vt:lpstr>Multidimensional Visualization</vt:lpstr>
      <vt:lpstr>Visualization in scientific discovery</vt:lpstr>
      <vt:lpstr>Data and Information Visualization</vt:lpstr>
      <vt:lpstr>IEEE Visualization: evolution of names in a major conference ….</vt:lpstr>
      <vt:lpstr>Applications of Scientific Visualization</vt:lpstr>
      <vt:lpstr>Medicine (education)</vt:lpstr>
      <vt:lpstr>Medicine</vt:lpstr>
      <vt:lpstr>Dentistry</vt:lpstr>
      <vt:lpstr>An example of Scientific Visualization:  The visible Human Project</vt:lpstr>
      <vt:lpstr>Medical Imaging</vt:lpstr>
      <vt:lpstr>Example in Climate research  (by NOAA)</vt:lpstr>
      <vt:lpstr>Example in Climate monitoring:</vt:lpstr>
      <vt:lpstr>Apresentação do PowerPoint</vt:lpstr>
      <vt:lpstr>Example of fluid mechanics visualization</vt:lpstr>
      <vt:lpstr>Software visualization</vt:lpstr>
      <vt:lpstr>Algorithm visualization</vt:lpstr>
      <vt:lpstr>Machine Learning visualization</vt:lpstr>
      <vt:lpstr>Scientific Visualization (examples “made in UA”)</vt:lpstr>
      <vt:lpstr>Scientific Visualization reference model</vt:lpstr>
      <vt:lpstr>Apresentação do PowerPoint</vt:lpstr>
      <vt:lpstr>Apresentação do PowerPoint</vt:lpstr>
      <vt:lpstr>Apresentação do PowerPoint</vt:lpstr>
      <vt:lpstr>Presentation example: World health by Hans Rosling: 200 years of health/income – 120 000 values in 4 min</vt:lpstr>
      <vt:lpstr>Whatever the purpose, a visualization:</vt:lpstr>
      <vt:lpstr>Example: how to select simple charts?</vt:lpstr>
      <vt:lpstr>Example: how to select simple charts?</vt:lpstr>
      <vt:lpstr>Simple example</vt:lpstr>
      <vt:lpstr>Information Visualization (examples “made in UA”)</vt:lpstr>
      <vt:lpstr>Information Visualization Reference Model</vt:lpstr>
      <vt:lpstr>In a nut shell: Do you have a lot of data?</vt:lpstr>
      <vt:lpstr>Apresentação do PowerPoint</vt:lpstr>
      <vt:lpstr>Example of a usability test of a visual exploration app</vt:lpstr>
      <vt:lpstr>InfoVis Books</vt:lpstr>
      <vt:lpstr>Data Vis 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Provas de Agregaçao</dc:title>
  <dc:subject>Avaliação em Visualização</dc:subject>
  <dc:creator>BSS</dc:creator>
  <cp:lastModifiedBy>Ricardo Cruz</cp:lastModifiedBy>
  <cp:revision>1</cp:revision>
  <dcterms:created xsi:type="dcterms:W3CDTF">2022-10-03T09:45:14Z</dcterms:created>
  <dcterms:modified xsi:type="dcterms:W3CDTF">2022-10-03T10:41:45Z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2022-10-03T00:00:00Z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2022-10-03T00:00:00Z</vt:filetime>
  </property>
</Properties>
</file>